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85" r:id="rId2"/>
    <p:sldMasterId id="2147483796" r:id="rId3"/>
    <p:sldMasterId id="2147483799" r:id="rId4"/>
    <p:sldMasterId id="2147483802" r:id="rId5"/>
    <p:sldMasterId id="2147483805" r:id="rId6"/>
    <p:sldMasterId id="2147483808" r:id="rId7"/>
    <p:sldMasterId id="2147483811" r:id="rId8"/>
    <p:sldMasterId id="2147483814" r:id="rId9"/>
    <p:sldMasterId id="2147484528" r:id="rId10"/>
  </p:sldMasterIdLst>
  <p:notesMasterIdLst>
    <p:notesMasterId r:id="rId54"/>
  </p:notesMasterIdLst>
  <p:handoutMasterIdLst>
    <p:handoutMasterId r:id="rId55"/>
  </p:handoutMasterIdLst>
  <p:sldIdLst>
    <p:sldId id="262" r:id="rId11"/>
    <p:sldId id="313" r:id="rId12"/>
    <p:sldId id="307" r:id="rId13"/>
    <p:sldId id="318" r:id="rId14"/>
    <p:sldId id="266" r:id="rId15"/>
    <p:sldId id="298" r:id="rId16"/>
    <p:sldId id="292" r:id="rId17"/>
    <p:sldId id="265" r:id="rId18"/>
    <p:sldId id="267" r:id="rId19"/>
    <p:sldId id="303" r:id="rId20"/>
    <p:sldId id="315" r:id="rId21"/>
    <p:sldId id="304" r:id="rId22"/>
    <p:sldId id="308" r:id="rId23"/>
    <p:sldId id="269" r:id="rId24"/>
    <p:sldId id="270" r:id="rId25"/>
    <p:sldId id="272" r:id="rId26"/>
    <p:sldId id="273" r:id="rId27"/>
    <p:sldId id="274" r:id="rId28"/>
    <p:sldId id="276" r:id="rId29"/>
    <p:sldId id="314" r:id="rId30"/>
    <p:sldId id="271" r:id="rId31"/>
    <p:sldId id="277" r:id="rId32"/>
    <p:sldId id="278" r:id="rId33"/>
    <p:sldId id="280" r:id="rId34"/>
    <p:sldId id="281" r:id="rId35"/>
    <p:sldId id="282" r:id="rId36"/>
    <p:sldId id="283" r:id="rId37"/>
    <p:sldId id="284" r:id="rId38"/>
    <p:sldId id="285" r:id="rId39"/>
    <p:sldId id="286" r:id="rId40"/>
    <p:sldId id="289" r:id="rId41"/>
    <p:sldId id="290" r:id="rId42"/>
    <p:sldId id="288" r:id="rId43"/>
    <p:sldId id="305" r:id="rId44"/>
    <p:sldId id="291" r:id="rId45"/>
    <p:sldId id="293" r:id="rId46"/>
    <p:sldId id="294" r:id="rId47"/>
    <p:sldId id="295" r:id="rId48"/>
    <p:sldId id="301" r:id="rId49"/>
    <p:sldId id="300" r:id="rId50"/>
    <p:sldId id="319" r:id="rId51"/>
    <p:sldId id="310" r:id="rId52"/>
    <p:sldId id="311" r:id="rId5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jeev"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FF"/>
    <a:srgbClr val="777777"/>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353" autoAdjust="0"/>
    <p:restoredTop sz="94660"/>
  </p:normalViewPr>
  <p:slideViewPr>
    <p:cSldViewPr showGuides="1">
      <p:cViewPr>
        <p:scale>
          <a:sx n="100" d="100"/>
          <a:sy n="100" d="100"/>
        </p:scale>
        <p:origin x="-900" y="210"/>
      </p:cViewPr>
      <p:guideLst>
        <p:guide orient="horz" pos="436"/>
        <p:guide orient="horz" pos="618"/>
        <p:guide orient="horz" pos="845"/>
        <p:guide orient="horz" pos="2840"/>
        <p:guide orient="horz" pos="4020"/>
        <p:guide pos="5284"/>
        <p:guide pos="47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0" d="100"/>
          <a:sy n="70" d="100"/>
        </p:scale>
        <p:origin x="-163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D:\HybirdDB\SchemaBinding\performance%20reading\schemaboundperf.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HybirdDB\summary_perf.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HybirdDB\summary_perf.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sz="1800" b="1" i="0" baseline="0"/>
              <a:t>TPC-H Performance</a:t>
            </a:r>
            <a:endParaRPr lang="en-US"/>
          </a:p>
        </c:rich>
      </c:tx>
      <c:layout/>
    </c:title>
    <c:plotArea>
      <c:layout/>
      <c:barChart>
        <c:barDir val="bar"/>
        <c:grouping val="clustered"/>
        <c:ser>
          <c:idx val="0"/>
          <c:order val="0"/>
          <c:tx>
            <c:strRef>
              <c:f>'TPC-H Schema Binding Summary'!$B$43</c:f>
              <c:strCache>
                <c:ptCount val="1"/>
                <c:pt idx="0">
                  <c:v>SchemaBind (ms)</c:v>
                </c:pt>
              </c:strCache>
            </c:strRef>
          </c:tx>
          <c:cat>
            <c:strRef>
              <c:f>'TPC-H Schema Binding Summary'!$A$44:$A$62</c:f>
              <c:strCache>
                <c:ptCount val="16"/>
                <c:pt idx="0">
                  <c:v>Query-3</c:v>
                </c:pt>
                <c:pt idx="1">
                  <c:v>Query-4</c:v>
                </c:pt>
                <c:pt idx="2">
                  <c:v>Query-5</c:v>
                </c:pt>
                <c:pt idx="3">
                  <c:v>Query-6</c:v>
                </c:pt>
                <c:pt idx="4">
                  <c:v>Query-7</c:v>
                </c:pt>
                <c:pt idx="5">
                  <c:v>Query-8</c:v>
                </c:pt>
                <c:pt idx="6">
                  <c:v>Query-9</c:v>
                </c:pt>
                <c:pt idx="7">
                  <c:v>Query-10</c:v>
                </c:pt>
                <c:pt idx="8">
                  <c:v>Query-11</c:v>
                </c:pt>
                <c:pt idx="9">
                  <c:v>Query-12</c:v>
                </c:pt>
                <c:pt idx="10">
                  <c:v>Query-13</c:v>
                </c:pt>
                <c:pt idx="11">
                  <c:v>Query-14</c:v>
                </c:pt>
                <c:pt idx="12">
                  <c:v>Query-15</c:v>
                </c:pt>
                <c:pt idx="13">
                  <c:v>Query-16</c:v>
                </c:pt>
                <c:pt idx="14">
                  <c:v>Query-18</c:v>
                </c:pt>
                <c:pt idx="15">
                  <c:v>Query-19</c:v>
                </c:pt>
              </c:strCache>
            </c:strRef>
          </c:cat>
          <c:val>
            <c:numRef>
              <c:f>'TPC-H Schema Binding Summary'!$B$44:$B$62</c:f>
              <c:numCache>
                <c:formatCode>0.00</c:formatCode>
                <c:ptCount val="16"/>
                <c:pt idx="0">
                  <c:v>2420.0103333333359</c:v>
                </c:pt>
                <c:pt idx="1">
                  <c:v>2332.7599999999998</c:v>
                </c:pt>
                <c:pt idx="2">
                  <c:v>1491.1499999999999</c:v>
                </c:pt>
                <c:pt idx="3">
                  <c:v>1125.32</c:v>
                </c:pt>
                <c:pt idx="4">
                  <c:v>1827.3799999999999</c:v>
                </c:pt>
                <c:pt idx="5">
                  <c:v>1515.97</c:v>
                </c:pt>
                <c:pt idx="6">
                  <c:v>8986.66</c:v>
                </c:pt>
                <c:pt idx="7">
                  <c:v>3590.03</c:v>
                </c:pt>
                <c:pt idx="8">
                  <c:v>316.38</c:v>
                </c:pt>
                <c:pt idx="9">
                  <c:v>2171.6799999999998</c:v>
                </c:pt>
                <c:pt idx="10">
                  <c:v>2182.4499999999998</c:v>
                </c:pt>
                <c:pt idx="11">
                  <c:v>1244.9000000000001</c:v>
                </c:pt>
                <c:pt idx="12">
                  <c:v>2354.8700000000013</c:v>
                </c:pt>
                <c:pt idx="13">
                  <c:v>2859.1263333333345</c:v>
                </c:pt>
                <c:pt idx="14">
                  <c:v>7955.9366666666701</c:v>
                </c:pt>
                <c:pt idx="15">
                  <c:v>1508.5939999999998</c:v>
                </c:pt>
              </c:numCache>
            </c:numRef>
          </c:val>
        </c:ser>
        <c:ser>
          <c:idx val="1"/>
          <c:order val="1"/>
          <c:tx>
            <c:strRef>
              <c:f>'TPC-H Schema Binding Summary'!$C$43</c:f>
              <c:strCache>
                <c:ptCount val="1"/>
                <c:pt idx="0">
                  <c:v>Original(ms)</c:v>
                </c:pt>
              </c:strCache>
            </c:strRef>
          </c:tx>
          <c:cat>
            <c:strRef>
              <c:f>'TPC-H Schema Binding Summary'!$A$44:$A$62</c:f>
              <c:strCache>
                <c:ptCount val="16"/>
                <c:pt idx="0">
                  <c:v>Query-3</c:v>
                </c:pt>
                <c:pt idx="1">
                  <c:v>Query-4</c:v>
                </c:pt>
                <c:pt idx="2">
                  <c:v>Query-5</c:v>
                </c:pt>
                <c:pt idx="3">
                  <c:v>Query-6</c:v>
                </c:pt>
                <c:pt idx="4">
                  <c:v>Query-7</c:v>
                </c:pt>
                <c:pt idx="5">
                  <c:v>Query-8</c:v>
                </c:pt>
                <c:pt idx="6">
                  <c:v>Query-9</c:v>
                </c:pt>
                <c:pt idx="7">
                  <c:v>Query-10</c:v>
                </c:pt>
                <c:pt idx="8">
                  <c:v>Query-11</c:v>
                </c:pt>
                <c:pt idx="9">
                  <c:v>Query-12</c:v>
                </c:pt>
                <c:pt idx="10">
                  <c:v>Query-13</c:v>
                </c:pt>
                <c:pt idx="11">
                  <c:v>Query-14</c:v>
                </c:pt>
                <c:pt idx="12">
                  <c:v>Query-15</c:v>
                </c:pt>
                <c:pt idx="13">
                  <c:v>Query-16</c:v>
                </c:pt>
                <c:pt idx="14">
                  <c:v>Query-18</c:v>
                </c:pt>
                <c:pt idx="15">
                  <c:v>Query-19</c:v>
                </c:pt>
              </c:strCache>
            </c:strRef>
          </c:cat>
          <c:val>
            <c:numRef>
              <c:f>'TPC-H Schema Binding Summary'!$C$44:$C$62</c:f>
              <c:numCache>
                <c:formatCode>0.00</c:formatCode>
                <c:ptCount val="16"/>
                <c:pt idx="0">
                  <c:v>2826.48</c:v>
                </c:pt>
                <c:pt idx="1">
                  <c:v>2668.9100000000012</c:v>
                </c:pt>
                <c:pt idx="2">
                  <c:v>1519.08</c:v>
                </c:pt>
                <c:pt idx="3">
                  <c:v>1431.6899999999998</c:v>
                </c:pt>
                <c:pt idx="4">
                  <c:v>2183.42</c:v>
                </c:pt>
                <c:pt idx="5">
                  <c:v>1597.8</c:v>
                </c:pt>
                <c:pt idx="6">
                  <c:v>9541.08</c:v>
                </c:pt>
                <c:pt idx="7">
                  <c:v>3930.54</c:v>
                </c:pt>
                <c:pt idx="8">
                  <c:v>326.12</c:v>
                </c:pt>
                <c:pt idx="9">
                  <c:v>2620.0500000000002</c:v>
                </c:pt>
                <c:pt idx="10">
                  <c:v>2239.5</c:v>
                </c:pt>
                <c:pt idx="11">
                  <c:v>1554.33</c:v>
                </c:pt>
                <c:pt idx="12">
                  <c:v>2957.8300000000013</c:v>
                </c:pt>
                <c:pt idx="13">
                  <c:v>2968.1716666666657</c:v>
                </c:pt>
                <c:pt idx="14">
                  <c:v>8708.5163333333276</c:v>
                </c:pt>
                <c:pt idx="15">
                  <c:v>1990.713</c:v>
                </c:pt>
              </c:numCache>
            </c:numRef>
          </c:val>
        </c:ser>
        <c:axId val="81087488"/>
        <c:axId val="81113856"/>
      </c:barChart>
      <c:catAx>
        <c:axId val="81087488"/>
        <c:scaling>
          <c:orientation val="minMax"/>
        </c:scaling>
        <c:axPos val="l"/>
        <c:tickLblPos val="nextTo"/>
        <c:crossAx val="81113856"/>
        <c:crosses val="autoZero"/>
        <c:auto val="1"/>
        <c:lblAlgn val="ctr"/>
        <c:lblOffset val="100"/>
      </c:catAx>
      <c:valAx>
        <c:axId val="81113856"/>
        <c:scaling>
          <c:orientation val="minMax"/>
        </c:scaling>
        <c:axPos val="b"/>
        <c:majorGridlines/>
        <c:title>
          <c:tx>
            <c:rich>
              <a:bodyPr/>
              <a:lstStyle/>
              <a:p>
                <a:pPr>
                  <a:defRPr/>
                </a:pPr>
                <a:r>
                  <a:rPr lang="en-US"/>
                  <a:t>Time(ms)</a:t>
                </a:r>
              </a:p>
            </c:rich>
          </c:tx>
          <c:layout/>
        </c:title>
        <c:numFmt formatCode="0" sourceLinked="0"/>
        <c:tickLblPos val="nextTo"/>
        <c:crossAx val="81087488"/>
        <c:crosses val="autoZero"/>
        <c:crossBetween val="between"/>
      </c:valAx>
    </c:plotArea>
    <c:legend>
      <c:legendPos val="b"/>
      <c:layout/>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800" b="1" i="0" baseline="0" dirty="0"/>
              <a:t>Instruction </a:t>
            </a:r>
            <a:r>
              <a:rPr lang="en-US" sz="1800" b="1" i="0" baseline="0" dirty="0" smtClean="0"/>
              <a:t>Reduction</a:t>
            </a:r>
            <a:endParaRPr lang="en-US" dirty="0"/>
          </a:p>
        </c:rich>
      </c:tx>
      <c:layout/>
    </c:title>
    <c:plotArea>
      <c:layout/>
      <c:barChart>
        <c:barDir val="col"/>
        <c:grouping val="clustered"/>
        <c:ser>
          <c:idx val="0"/>
          <c:order val="0"/>
          <c:tx>
            <c:strRef>
              <c:f>Sheet1!$F$66</c:f>
              <c:strCache>
                <c:ptCount val="1"/>
                <c:pt idx="0">
                  <c:v>SchemaBind</c:v>
                </c:pt>
              </c:strCache>
            </c:strRef>
          </c:tx>
          <c:cat>
            <c:strRef>
              <c:f>Sheet1!$G$65:$H$65</c:f>
              <c:strCache>
                <c:ptCount val="2"/>
                <c:pt idx="0">
                  <c:v>slot_deform_tuple</c:v>
                </c:pt>
                <c:pt idx="1">
                  <c:v>Overall</c:v>
                </c:pt>
              </c:strCache>
            </c:strRef>
          </c:cat>
          <c:val>
            <c:numRef>
              <c:f>Sheet1!$G$66:$H$66</c:f>
              <c:numCache>
                <c:formatCode>#,##0</c:formatCode>
                <c:ptCount val="2"/>
                <c:pt idx="0">
                  <c:v>36.252044000000005</c:v>
                </c:pt>
                <c:pt idx="1">
                  <c:v>694.88822299999947</c:v>
                </c:pt>
              </c:numCache>
            </c:numRef>
          </c:val>
        </c:ser>
        <c:ser>
          <c:idx val="1"/>
          <c:order val="1"/>
          <c:tx>
            <c:strRef>
              <c:f>Sheet1!$F$67</c:f>
              <c:strCache>
                <c:ptCount val="1"/>
                <c:pt idx="0">
                  <c:v>Original</c:v>
                </c:pt>
              </c:strCache>
            </c:strRef>
          </c:tx>
          <c:cat>
            <c:strRef>
              <c:f>Sheet1!$G$65:$H$65</c:f>
              <c:strCache>
                <c:ptCount val="2"/>
                <c:pt idx="0">
                  <c:v>slot_deform_tuple</c:v>
                </c:pt>
                <c:pt idx="1">
                  <c:v>Overall</c:v>
                </c:pt>
              </c:strCache>
            </c:strRef>
          </c:cat>
          <c:val>
            <c:numRef>
              <c:f>Sheet1!$G$67:$H$67</c:f>
              <c:numCache>
                <c:formatCode>#,##0</c:formatCode>
                <c:ptCount val="2"/>
                <c:pt idx="0">
                  <c:v>341.25214299999999</c:v>
                </c:pt>
                <c:pt idx="1">
                  <c:v>998.88779</c:v>
                </c:pt>
              </c:numCache>
            </c:numRef>
          </c:val>
        </c:ser>
        <c:axId val="81471360"/>
        <c:axId val="81472896"/>
      </c:barChart>
      <c:catAx>
        <c:axId val="81471360"/>
        <c:scaling>
          <c:orientation val="minMax"/>
        </c:scaling>
        <c:axPos val="b"/>
        <c:tickLblPos val="nextTo"/>
        <c:crossAx val="81472896"/>
        <c:crosses val="autoZero"/>
        <c:auto val="1"/>
        <c:lblAlgn val="ctr"/>
        <c:lblOffset val="100"/>
      </c:catAx>
      <c:valAx>
        <c:axId val="81472896"/>
        <c:scaling>
          <c:orientation val="minMax"/>
        </c:scaling>
        <c:axPos val="l"/>
        <c:majorGridlines/>
        <c:numFmt formatCode="#,##0" sourceLinked="1"/>
        <c:tickLblPos val="nextTo"/>
        <c:crossAx val="81471360"/>
        <c:crosses val="autoZero"/>
        <c:crossBetween val="between"/>
      </c:valAx>
    </c:plotArea>
    <c:legend>
      <c:legendPos val="b"/>
      <c:layout/>
    </c:legend>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Latency </a:t>
            </a:r>
            <a:r>
              <a:rPr lang="en-US" dirty="0" smtClean="0"/>
              <a:t>Improvement</a:t>
            </a:r>
            <a:endParaRPr lang="en-US" dirty="0"/>
          </a:p>
        </c:rich>
      </c:tx>
      <c:layout>
        <c:manualLayout>
          <c:xMode val="edge"/>
          <c:yMode val="edge"/>
          <c:x val="0.21986661975829846"/>
          <c:y val="2.3148148148148147E-2"/>
        </c:manualLayout>
      </c:layout>
    </c:title>
    <c:plotArea>
      <c:layout/>
      <c:barChart>
        <c:barDir val="col"/>
        <c:grouping val="clustered"/>
        <c:ser>
          <c:idx val="0"/>
          <c:order val="0"/>
          <c:tx>
            <c:strRef>
              <c:f>Sheet1!$B$69</c:f>
              <c:strCache>
                <c:ptCount val="1"/>
                <c:pt idx="0">
                  <c:v>SchemaBind</c:v>
                </c:pt>
              </c:strCache>
            </c:strRef>
          </c:tx>
          <c:cat>
            <c:strRef>
              <c:f>Sheet1!$A$70:$A$75</c:f>
              <c:strCache>
                <c:ptCount val="1"/>
                <c:pt idx="0">
                  <c:v>Average</c:v>
                </c:pt>
              </c:strCache>
            </c:strRef>
          </c:cat>
          <c:val>
            <c:numRef>
              <c:f>Sheet1!$B$70:$B$75</c:f>
              <c:numCache>
                <c:formatCode>General</c:formatCode>
                <c:ptCount val="1"/>
                <c:pt idx="0">
                  <c:v>158.7818</c:v>
                </c:pt>
              </c:numCache>
            </c:numRef>
          </c:val>
        </c:ser>
        <c:ser>
          <c:idx val="1"/>
          <c:order val="1"/>
          <c:tx>
            <c:strRef>
              <c:f>Sheet1!$C$69</c:f>
              <c:strCache>
                <c:ptCount val="1"/>
                <c:pt idx="0">
                  <c:v>Original</c:v>
                </c:pt>
              </c:strCache>
            </c:strRef>
          </c:tx>
          <c:cat>
            <c:strRef>
              <c:f>Sheet1!$A$70:$A$75</c:f>
              <c:strCache>
                <c:ptCount val="1"/>
                <c:pt idx="0">
                  <c:v>Average</c:v>
                </c:pt>
              </c:strCache>
            </c:strRef>
          </c:cat>
          <c:val>
            <c:numRef>
              <c:f>Sheet1!$C$70:$C$75</c:f>
              <c:numCache>
                <c:formatCode>General</c:formatCode>
                <c:ptCount val="1"/>
                <c:pt idx="0">
                  <c:v>206.46999999999997</c:v>
                </c:pt>
              </c:numCache>
            </c:numRef>
          </c:val>
        </c:ser>
        <c:axId val="82591744"/>
        <c:axId val="82593280"/>
      </c:barChart>
      <c:catAx>
        <c:axId val="82591744"/>
        <c:scaling>
          <c:orientation val="minMax"/>
        </c:scaling>
        <c:delete val="1"/>
        <c:axPos val="b"/>
        <c:tickLblPos val="none"/>
        <c:crossAx val="82593280"/>
        <c:crosses val="autoZero"/>
        <c:auto val="1"/>
        <c:lblAlgn val="ctr"/>
        <c:lblOffset val="100"/>
      </c:catAx>
      <c:valAx>
        <c:axId val="82593280"/>
        <c:scaling>
          <c:orientation val="minMax"/>
        </c:scaling>
        <c:axPos val="l"/>
        <c:majorGridlines/>
        <c:title>
          <c:tx>
            <c:rich>
              <a:bodyPr rot="0" vert="wordArtVert"/>
              <a:lstStyle/>
              <a:p>
                <a:pPr>
                  <a:defRPr/>
                </a:pPr>
                <a:r>
                  <a:rPr lang="en-US"/>
                  <a:t>Time(ms)</a:t>
                </a:r>
              </a:p>
            </c:rich>
          </c:tx>
          <c:layout/>
        </c:title>
        <c:numFmt formatCode="General" sourceLinked="1"/>
        <c:tickLblPos val="nextTo"/>
        <c:crossAx val="82591744"/>
        <c:crosses val="autoZero"/>
        <c:crossBetween val="between"/>
      </c:valAx>
    </c:plotArea>
    <c:legend>
      <c:legendPos val="b"/>
      <c:layout/>
    </c:legend>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67413A7A-7526-4802-962C-A517EB91CD34}" type="datetimeFigureOut">
              <a:rPr lang="zh-CN" altLang="en-US"/>
              <a:pPr>
                <a:defRPr/>
              </a:pPr>
              <a:t>2015/6/14</a:t>
            </a:fld>
            <a:endParaRPr lang="en-US" altLang="zh-CN"/>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85B3D466-C7F0-48F4-8422-551DF7E90DB1}" type="slidenum">
              <a:rPr lang="zh-CN" altLang="en-US"/>
              <a:pPr>
                <a:defRPr/>
              </a:pPr>
              <a:t>‹#›</a:t>
            </a:fld>
            <a:endParaRPr lang="en-US" altLang="zh-CN"/>
          </a:p>
        </p:txBody>
      </p:sp>
    </p:spTree>
    <p:extLst>
      <p:ext uri="{BB962C8B-B14F-4D97-AF65-F5344CB8AC3E}">
        <p14:creationId xmlns:p14="http://schemas.microsoft.com/office/powerpoint/2010/main" xmlns="" val="3530170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C5D58-1482-4FD2-B9B7-F476DF9B42DC}" type="datetimeFigureOut">
              <a:rPr lang="en-US" smtClean="0"/>
              <a:pPr/>
              <a:t>6/14/2015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E93C3-ECD3-4D5A-98A4-7481831478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216087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325438"/>
            <a:ext cx="7632700"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628775"/>
            <a:ext cx="7632700"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088142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7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322205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325438"/>
            <a:ext cx="7632700"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628775"/>
            <a:ext cx="7632700"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088142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7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a:prstGeom prst="rect">
            <a:avLst/>
          </a:prstGeo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xfrm>
            <a:off x="755650" y="476250"/>
            <a:ext cx="2133600" cy="212725"/>
          </a:xfrm>
          <a:prstGeom prst="rect">
            <a:avLst/>
          </a:prstGeom>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325438"/>
            <a:ext cx="7632700"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628775"/>
            <a:ext cx="7632700"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08814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636838"/>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529623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xfrm>
            <a:off x="755650" y="476250"/>
            <a:ext cx="2133600" cy="212725"/>
          </a:xfrm>
          <a:prstGeom prst="rect">
            <a:avLst/>
          </a:prstGeom>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73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a:prstGeom prst="rect">
            <a:avLst/>
          </a:prstGeo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xfrm>
            <a:off x="755650" y="476250"/>
            <a:ext cx="2133600" cy="212725"/>
          </a:xfrm>
          <a:prstGeom prst="rect">
            <a:avLst/>
          </a:prstGeom>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325438"/>
            <a:ext cx="7632700"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628775"/>
            <a:ext cx="7632700"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020829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xfrm>
            <a:off x="755650" y="476250"/>
            <a:ext cx="2133600" cy="212725"/>
          </a:xfrm>
          <a:prstGeom prst="rect">
            <a:avLst/>
          </a:prstGeom>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7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73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a:prstGeom prst="rect">
            <a:avLst/>
          </a:prstGeo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xfrm>
            <a:off x="755650" y="476250"/>
            <a:ext cx="2133600" cy="212725"/>
          </a:xfrm>
          <a:prstGeom prst="rect">
            <a:avLst/>
          </a:prstGeom>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325438"/>
            <a:ext cx="7632700"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628775"/>
            <a:ext cx="7632700"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020829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7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ltLang="zh-CN"/>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D1B7C9E-2981-42AC-BA1A-ED362F648FD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B7C9E-2981-42AC-BA1A-ED362F648FDD}"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D1B7C9E-2981-42AC-BA1A-ED362F648FD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B7C9E-2981-42AC-BA1A-ED362F648FDD}"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1B7C9E-2981-42AC-BA1A-ED362F648FD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1B7C9E-2981-42AC-BA1A-ED362F648FD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1B7C9E-2981-42AC-BA1A-ED362F648FD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B7C9E-2981-42AC-BA1A-ED362F648FDD}"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D1B7C9E-2981-42AC-BA1A-ED362F648FDD}"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B7C9E-2981-42AC-BA1A-ED362F648FD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3307722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B7C9E-2981-42AC-BA1A-ED362F648FD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325438"/>
            <a:ext cx="7632700"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628775"/>
            <a:ext cx="7632700"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08814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87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4747741"/>
            <a:ext cx="5616575" cy="6254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382018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155825"/>
            <a:ext cx="5616575" cy="625475"/>
          </a:xfrm>
        </p:spPr>
        <p:txBody>
          <a:bodyPr/>
          <a:lstStyle/>
          <a:p>
            <a:r>
              <a:rPr lang="en-US" altLang="zh-CN" smtClean="0"/>
              <a:t>Click to edit Master title style</a:t>
            </a:r>
            <a:endParaRPr lang="zh-CN" altLang="en-US" dirty="0"/>
          </a:p>
        </p:txBody>
      </p:sp>
      <p:sp>
        <p:nvSpPr>
          <p:cNvPr id="8" name="副标题 2"/>
          <p:cNvSpPr>
            <a:spLocks noGrp="1"/>
          </p:cNvSpPr>
          <p:nvPr>
            <p:ph type="subTitle" idx="11"/>
          </p:nvPr>
        </p:nvSpPr>
        <p:spPr>
          <a:xfrm>
            <a:off x="755650" y="3068638"/>
            <a:ext cx="6400800" cy="492443"/>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xmlns="" val="19207652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10.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8.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6.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7.xml"/><Relationship Id="rId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4.jpeg"/><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9" name="Picture 146" descr="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973138"/>
            <a:ext cx="9144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3" name="Text Box 7"/>
          <p:cNvSpPr txBox="1">
            <a:spLocks noChangeArrowheads="1"/>
          </p:cNvSpPr>
          <p:nvPr/>
        </p:nvSpPr>
        <p:spPr bwMode="auto">
          <a:xfrm>
            <a:off x="7229475" y="40116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755650" y="2178050"/>
            <a:ext cx="6121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zh-CN" altLang="en-US" smtClean="0"/>
              <a:t>单击此处编辑母版标题样式</a:t>
            </a:r>
          </a:p>
        </p:txBody>
      </p:sp>
      <p:sp>
        <p:nvSpPr>
          <p:cNvPr id="1032" name="Rectangle 3"/>
          <p:cNvSpPr>
            <a:spLocks noGrp="1" noChangeArrowheads="1"/>
          </p:cNvSpPr>
          <p:nvPr>
            <p:ph type="body" idx="1"/>
          </p:nvPr>
        </p:nvSpPr>
        <p:spPr bwMode="auto">
          <a:xfrm>
            <a:off x="755650" y="3068638"/>
            <a:ext cx="53292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dirty="0" smtClean="0"/>
              <a:t>Click to edit Master subtitle style</a:t>
            </a:r>
          </a:p>
        </p:txBody>
      </p:sp>
      <p:sp>
        <p:nvSpPr>
          <p:cNvPr id="1036"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dirty="0">
                <a:solidFill>
                  <a:srgbClr val="666666"/>
                </a:solidFill>
                <a:latin typeface="FrutigerNext LT Bold" pitchFamily="34" charset="0"/>
                <a:ea typeface="ＭＳ Ｐゴシック" pitchFamily="34" charset="-128"/>
              </a:rPr>
              <a:t>Security Level: </a:t>
            </a:r>
          </a:p>
        </p:txBody>
      </p:sp>
      <p:sp>
        <p:nvSpPr>
          <p:cNvPr id="310"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a:p>
        </p:txBody>
      </p:sp>
      <p:sp>
        <p:nvSpPr>
          <p:cNvPr id="1105" name="Text Box 81"/>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sp>
        <p:nvSpPr>
          <p:cNvPr id="11"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12" name="Picture 6" descr="Logo"/>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3200" b="1" dirty="0">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defRPr sz="2400">
          <a:solidFill>
            <a:schemeClr val="bg1"/>
          </a:solidFill>
          <a:latin typeface="FrutigerNext LT Medium" pitchFamily="34" charset="0"/>
          <a:ea typeface="黑体" pitchFamily="49" charset="-122"/>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ltLang="zh-C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 id="2147484540" r:id="rId12"/>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0" y="1412875"/>
            <a:ext cx="9144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755650" y="2636838"/>
            <a:ext cx="568801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2053"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1"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152" name="Text Box 5"/>
          <p:cNvSpPr txBox="1">
            <a:spLocks noChangeArrowheads="1"/>
          </p:cNvSpPr>
          <p:nvPr/>
        </p:nvSpPr>
        <p:spPr bwMode="auto">
          <a:xfrm>
            <a:off x="755650" y="6230938"/>
            <a:ext cx="2967038" cy="21272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7229475" y="4019550"/>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2127" name="Text Box 79"/>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11" name="Picture 6" descr="Logo"/>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 id="2147483824"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smtClean="0">
                <a:solidFill>
                  <a:srgbClr val="000000"/>
                </a:solidFill>
                <a:latin typeface="FrutigerNext LT Bold" pitchFamily="34" charset="0"/>
                <a:ea typeface="MS PGothic" pitchFamily="34" charset="-128"/>
              </a:rPr>
              <a:t>HUAWEI TECHNOLOGIES CO., LTD.</a:t>
            </a:r>
          </a:p>
        </p:txBody>
      </p:sp>
      <p:pic>
        <p:nvPicPr>
          <p:cNvPr id="5125" name="Picture 6" descr="Logo"/>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7" name="Rectangle 8"/>
          <p:cNvSpPr>
            <a:spLocks noGrp="1" noChangeArrowheads="1"/>
          </p:cNvSpPr>
          <p:nvPr>
            <p:ph type="title"/>
          </p:nvPr>
        </p:nvSpPr>
        <p:spPr bwMode="auto">
          <a:xfrm>
            <a:off x="755650" y="4508500"/>
            <a:ext cx="5903913" cy="579438"/>
          </a:xfrm>
          <a:prstGeom prst="rect">
            <a:avLst/>
          </a:prstGeom>
          <a:noFill/>
          <a:ln>
            <a:noFill/>
          </a:ln>
          <a:effectLst/>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5128"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9425"/>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5200"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5201" name="Picture 81" descr="200016582-001副本"/>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5202" name="Picture 82" descr="未标题-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8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7" r:id="rId1"/>
    <p:sldLayoutId id="2147483825" r:id="rId2"/>
    <p:sldLayoutId id="2147484470" r:id="rId3"/>
    <p:sldLayoutId id="2147484471" r:id="rId4"/>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9" name="Rectangle 8"/>
          <p:cNvSpPr>
            <a:spLocks noGrp="1" noChangeArrowheads="1"/>
          </p:cNvSpPr>
          <p:nvPr>
            <p:ph type="title"/>
          </p:nvPr>
        </p:nvSpPr>
        <p:spPr bwMode="auto">
          <a:xfrm>
            <a:off x="755650" y="4508500"/>
            <a:ext cx="60483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HUAWEI TECHNOLOGIES CO., LTD.</a:t>
            </a:r>
          </a:p>
        </p:txBody>
      </p:sp>
      <p:pic>
        <p:nvPicPr>
          <p:cNvPr id="6151" name="Picture 6" descr="Logo"/>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2"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6224"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6225" name="Picture 81" descr="bra200912090008_M副本"/>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6226" name="Picture 82" descr="未标题-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8" r:id="rId1"/>
    <p:sldLayoutId id="2147483826"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bwMode="auto">
          <a:xfrm>
            <a:off x="755650" y="4508500"/>
            <a:ext cx="62642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7175" name="Picture 6" descr="Logo"/>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6"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7248"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7249" name="Picture 81" descr="sb10064568n-001副本"/>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7250" name="Picture 82" descr="未标题-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9" r:id="rId1"/>
    <p:sldLayoutId id="2147483827" r:id="rId2"/>
    <p:sldLayoutId id="2147484468" r:id="rId3"/>
    <p:sldLayoutId id="2147484469" r:id="rId4"/>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7" name="Rectangle 8"/>
          <p:cNvSpPr>
            <a:spLocks noGrp="1" noChangeArrowheads="1"/>
          </p:cNvSpPr>
          <p:nvPr>
            <p:ph type="title"/>
          </p:nvPr>
        </p:nvSpPr>
        <p:spPr bwMode="auto">
          <a:xfrm>
            <a:off x="755650" y="4508500"/>
            <a:ext cx="63373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82" name="Text Box 5"/>
          <p:cNvSpPr txBox="1">
            <a:spLocks noChangeArrowheads="1"/>
          </p:cNvSpPr>
          <p:nvPr/>
        </p:nvSpPr>
        <p:spPr bwMode="auto">
          <a:xfrm>
            <a:off x="755650" y="6219825"/>
            <a:ext cx="2967038" cy="212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smtClean="0">
                <a:latin typeface="FrutigerNext LT Bold" pitchFamily="34" charset="0"/>
                <a:ea typeface="MS PGothic" pitchFamily="34" charset="-128"/>
              </a:rPr>
              <a:t>HUAWEI TECHNOLOGIES CO., LTD.</a:t>
            </a:r>
          </a:p>
        </p:txBody>
      </p:sp>
      <p:pic>
        <p:nvPicPr>
          <p:cNvPr id="8199" name="Picture 6" descr="Logo"/>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7669213" y="5684838"/>
            <a:ext cx="706437"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0" name="Rectangle 13"/>
          <p:cNvSpPr>
            <a:spLocks noChangeArrowheads="1"/>
          </p:cNvSpPr>
          <p:nvPr/>
        </p:nvSpPr>
        <p:spPr bwMode="auto">
          <a:xfrm>
            <a:off x="7235825" y="476250"/>
            <a:ext cx="146526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476250"/>
            <a:ext cx="2133600" cy="2127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8272" name="Text Box 80"/>
          <p:cNvSpPr txBox="1">
            <a:spLocks noChangeArrowheads="1"/>
          </p:cNvSpPr>
          <p:nvPr/>
        </p:nvSpPr>
        <p:spPr bwMode="auto">
          <a:xfrm>
            <a:off x="-2884488" y="1330325"/>
            <a:ext cx="2776538" cy="17684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8273" name="Picture 81" descr="89738649副本"/>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0" y="1268413"/>
            <a:ext cx="9144000" cy="2951162"/>
          </a:xfrm>
          <a:prstGeom prst="rect">
            <a:avLst/>
          </a:prstGeom>
          <a:noFill/>
          <a:extLst>
            <a:ext uri="{909E8E84-426E-40DD-AFC4-6F175D3DCCD1}">
              <a14:hiddenFill xmlns:a14="http://schemas.microsoft.com/office/drawing/2010/main" xmlns="">
                <a:solidFill>
                  <a:srgbClr val="FFFFFF"/>
                </a:solidFill>
              </a14:hiddenFill>
            </a:ext>
          </a:extLst>
        </p:spPr>
      </p:pic>
      <p:pic>
        <p:nvPicPr>
          <p:cNvPr id="8274" name="Picture 82" descr="未标题-2"/>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6083300" y="1268413"/>
            <a:ext cx="30607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 Box 7"/>
          <p:cNvSpPr txBox="1">
            <a:spLocks noChangeArrowheads="1"/>
          </p:cNvSpPr>
          <p:nvPr/>
        </p:nvSpPr>
        <p:spPr bwMode="auto">
          <a:xfrm>
            <a:off x="7229475" y="3795713"/>
            <a:ext cx="1258888" cy="24447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20" r:id="rId1"/>
    <p:sldLayoutId id="2147483828" r:id="rId2"/>
    <p:sldLayoutId id="2147483830" r:id="rId3"/>
    <p:sldLayoutId id="2147484467" r:id="rId4"/>
    <p:sldLayoutId id="2147484465" r:id="rId5"/>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tx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solidFill>
            <a:srgbClr val="EAEAE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425" tIns="45712" rIns="91425" bIns="45712" anchor="ctr">
            <a:spAutoFit/>
          </a:bodyPr>
          <a:lstStyle/>
          <a:p>
            <a:pPr>
              <a:lnSpc>
                <a:spcPct val="140000"/>
              </a:lnSpc>
              <a:buClr>
                <a:srgbClr val="FF0000"/>
              </a:buClr>
              <a:buSzPct val="90000"/>
              <a:buFont typeface="Wingdings" pitchFamily="2" charset="2"/>
              <a:buChar char="l"/>
            </a:pPr>
            <a:endParaRPr lang="zh-CN" altLang="en-US" sz="1400" b="1">
              <a:solidFill>
                <a:srgbClr val="000000"/>
              </a:solidFill>
              <a:latin typeface="Arial" charset="0"/>
              <a:ea typeface="华文细黑" pitchFamily="2" charset="-122"/>
            </a:endParaRPr>
          </a:p>
        </p:txBody>
      </p:sp>
      <p:sp>
        <p:nvSpPr>
          <p:cNvPr id="9219" name="Rectangle 13"/>
          <p:cNvSpPr>
            <a:spLocks noGrp="1" noChangeArrowheads="1"/>
          </p:cNvSpPr>
          <p:nvPr>
            <p:ph type="title"/>
          </p:nvPr>
        </p:nvSpPr>
        <p:spPr bwMode="auto">
          <a:xfrm>
            <a:off x="755650" y="325438"/>
            <a:ext cx="7632700" cy="871537"/>
          </a:xfrm>
          <a:prstGeom prst="rect">
            <a:avLst/>
          </a:prstGeom>
          <a:noFill/>
          <a:ln>
            <a:noFill/>
          </a:ln>
          <a:effectLst/>
          <a:extLst>
            <a:ext uri="{909E8E84-426E-40DD-AFC4-6F175D3DCCD1}">
              <a14:hiddenFill xmlns:a14="http://schemas.microsoft.com/office/drawing/2010/main" xmlns="">
                <a:solidFill>
                  <a:srgbClr val="FFCC6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en-US" altLang="zh-CN" smtClean="0"/>
              <a:t>Click to edit Master title style</a:t>
            </a:r>
            <a:endParaRPr lang="zh-CN" altLang="en-US" smtClean="0"/>
          </a:p>
        </p:txBody>
      </p:sp>
      <p:sp>
        <p:nvSpPr>
          <p:cNvPr id="9220" name="Rectangle 68"/>
          <p:cNvSpPr>
            <a:spLocks noGrp="1" noChangeArrowheads="1"/>
          </p:cNvSpPr>
          <p:nvPr>
            <p:ph type="body" idx="1"/>
          </p:nvPr>
        </p:nvSpPr>
        <p:spPr bwMode="auto">
          <a:xfrm>
            <a:off x="755650" y="1628775"/>
            <a:ext cx="7632700" cy="419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en-US" altLang="zh-CN" smtClean="0"/>
              <a:t>Click to edit Master text styles</a:t>
            </a:r>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p>
        </p:txBody>
      </p:sp>
      <p:sp>
        <p:nvSpPr>
          <p:cNvPr id="9293" name="Text Box 77"/>
          <p:cNvSpPr txBox="1">
            <a:spLocks noChangeArrowheads="1"/>
          </p:cNvSpPr>
          <p:nvPr/>
        </p:nvSpPr>
        <p:spPr bwMode="auto">
          <a:xfrm>
            <a:off x="-2884488" y="1330325"/>
            <a:ext cx="2776538" cy="3675063"/>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pPr>
            <a:r>
              <a:rPr lang="zh-CN" altLang="en-US" sz="1100">
                <a:solidFill>
                  <a:schemeClr val="bg1"/>
                </a:solidFill>
                <a:latin typeface="FrutigerNext LT Regular" pitchFamily="34" charset="0"/>
              </a:rPr>
              <a:t> </a:t>
            </a:r>
            <a:r>
              <a:rPr lang="en-US" altLang="zh-CN" sz="1100">
                <a:solidFill>
                  <a:srgbClr val="FFFFFF"/>
                </a:solidFill>
                <a:latin typeface="FrutigerNext LT Regular" pitchFamily="34" charset="0"/>
              </a:rPr>
              <a:t>Content Page Title </a:t>
            </a:r>
          </a:p>
          <a:p>
            <a:pPr algn="r" eaLnBrk="1" hangingPunct="1">
              <a:spcBef>
                <a:spcPct val="20000"/>
              </a:spcBef>
            </a:pPr>
            <a:r>
              <a:rPr lang="en-US" altLang="zh-CN" sz="1100">
                <a:solidFill>
                  <a:srgbClr val="FFFFFF"/>
                </a:solidFill>
                <a:latin typeface="FrutigerNext LT Regular" pitchFamily="34" charset="0"/>
              </a:rPr>
              <a:t>35-40pt  </a:t>
            </a:r>
            <a:endParaRPr lang="zh-CN" altLang="en-US" sz="1100">
              <a:solidFill>
                <a:srgbClr val="FFFFFF"/>
              </a:solidFill>
              <a:latin typeface="FrutigerNext LT Regular" pitchFamily="34" charset="0"/>
            </a:endParaRPr>
          </a:p>
          <a:p>
            <a:pPr algn="r" eaLnBrk="1" hangingPunct="1">
              <a:spcBef>
                <a:spcPct val="20000"/>
              </a:spcBef>
            </a:pPr>
            <a:r>
              <a:rPr lang="en-US" altLang="zh-CN" sz="1100">
                <a:solidFill>
                  <a:srgbClr val="FFFFFF"/>
                </a:solidFill>
                <a:latin typeface="FrutigerNext LT Regular" pitchFamily="34" charset="0"/>
              </a:rPr>
              <a:t>Color: R153 G0 B0</a:t>
            </a:r>
          </a:p>
          <a:p>
            <a:pPr algn="r" eaLnBrk="1" hangingPunct="1">
              <a:spcBef>
                <a:spcPct val="20000"/>
              </a:spcBef>
            </a:pPr>
            <a:r>
              <a:rPr lang="en-US" altLang="zh-CN" sz="1100">
                <a:solidFill>
                  <a:srgbClr val="FFFFFF"/>
                </a:solidFill>
                <a:latin typeface="FrutigerNext LT Regular" pitchFamily="34" charset="0"/>
              </a:rPr>
              <a:t>Corporate Font: </a:t>
            </a:r>
          </a:p>
          <a:p>
            <a:pPr algn="r" eaLnBrk="1" hangingPunct="1">
              <a:spcBef>
                <a:spcPct val="20000"/>
              </a:spcBef>
            </a:pPr>
            <a:r>
              <a:rPr lang="en-US" altLang="zh-CN" sz="1100">
                <a:solidFill>
                  <a:srgbClr val="FFFFFF"/>
                </a:solidFill>
                <a:latin typeface="FrutigerNext LT Regular" pitchFamily="34" charset="0"/>
              </a:rPr>
              <a:t>FrutigerNext LT Medium</a:t>
            </a:r>
          </a:p>
          <a:p>
            <a:pPr algn="r" eaLnBrk="1" hangingPunct="1">
              <a:spcBef>
                <a:spcPct val="20000"/>
              </a:spcBef>
            </a:pPr>
            <a:r>
              <a:rPr lang="en-US" altLang="zh-CN" sz="1100">
                <a:solidFill>
                  <a:srgbClr val="FFFFFF"/>
                </a:solidFill>
                <a:latin typeface="FrutigerNext LT Regular" pitchFamily="34" charset="0"/>
              </a:rPr>
              <a:t>Font to be used by customers and partners:  </a:t>
            </a:r>
          </a:p>
          <a:p>
            <a:pPr algn="r" eaLnBrk="1" hangingPunct="1">
              <a:spcBef>
                <a:spcPct val="20000"/>
              </a:spcBef>
            </a:pPr>
            <a:r>
              <a:rPr lang="en-US" altLang="zh-CN" sz="1100">
                <a:solidFill>
                  <a:srgbClr val="FFFFFF"/>
                </a:solidFill>
                <a:latin typeface="FrutigerNext LT Regular" pitchFamily="34" charset="0"/>
              </a:rPr>
              <a:t>Arial</a:t>
            </a:r>
          </a:p>
          <a:p>
            <a:pPr algn="r" eaLnBrk="1" hangingPunct="1">
              <a:spcBef>
                <a:spcPct val="20000"/>
              </a:spcBef>
            </a:pPr>
            <a:endParaRPr lang="en-US" altLang="zh-CN" sz="1100">
              <a:solidFill>
                <a:srgbClr val="FFFFFF"/>
              </a:solidFill>
              <a:latin typeface="FrutigerNext LT Regular" pitchFamily="34" charset="0"/>
            </a:endParaRPr>
          </a:p>
          <a:p>
            <a:pPr algn="r" eaLnBrk="1" hangingPunct="1">
              <a:spcBef>
                <a:spcPct val="20000"/>
              </a:spcBef>
            </a:pPr>
            <a:endParaRPr lang="zh-CN" altLang="en-US" sz="1100">
              <a:solidFill>
                <a:srgbClr val="FFFFFF"/>
              </a:solidFill>
              <a:latin typeface="FrutigerNext LT Regular" pitchFamily="34" charset="0"/>
            </a:endParaRPr>
          </a:p>
          <a:p>
            <a:pPr algn="r" eaLnBrk="1" hangingPunct="1">
              <a:spcBef>
                <a:spcPct val="20000"/>
              </a:spcBef>
            </a:pPr>
            <a:r>
              <a:rPr lang="zh-CN" altLang="en-US" sz="1100">
                <a:solidFill>
                  <a:srgbClr val="FFFFFF"/>
                </a:solidFill>
                <a:latin typeface="FrutigerNext LT Regular" pitchFamily="34" charset="0"/>
              </a:rPr>
              <a:t> </a:t>
            </a:r>
            <a:r>
              <a:rPr lang="en-US" altLang="zh-CN" sz="1100">
                <a:solidFill>
                  <a:srgbClr val="FFFFFF"/>
                </a:solidFill>
                <a:latin typeface="FrutigerNext LT Regular" pitchFamily="34" charset="0"/>
              </a:rPr>
              <a:t>Content Page Text :</a:t>
            </a:r>
          </a:p>
          <a:p>
            <a:pPr algn="r" eaLnBrk="1" hangingPunct="1">
              <a:spcBef>
                <a:spcPct val="20000"/>
              </a:spcBef>
            </a:pPr>
            <a:r>
              <a:rPr lang="en-US" altLang="zh-CN" sz="1100">
                <a:solidFill>
                  <a:srgbClr val="FFFFFF"/>
                </a:solidFill>
                <a:latin typeface="FrutigerNext LT Regular" pitchFamily="34" charset="0"/>
              </a:rPr>
              <a:t>28-30pt</a:t>
            </a:r>
          </a:p>
          <a:p>
            <a:pPr algn="r">
              <a:spcBef>
                <a:spcPct val="20000"/>
              </a:spcBef>
            </a:pPr>
            <a:r>
              <a:rPr lang="en-US" sz="1100" noProof="1">
                <a:solidFill>
                  <a:srgbClr val="FFFFFF"/>
                </a:solidFill>
                <a:latin typeface="FrutigerNext LT Regular" pitchFamily="34" charset="0"/>
              </a:rPr>
              <a:t>Bullets level 2-5</a:t>
            </a:r>
          </a:p>
          <a:p>
            <a:pPr algn="r">
              <a:spcBef>
                <a:spcPct val="20000"/>
              </a:spcBef>
            </a:pPr>
            <a:r>
              <a:rPr lang="en-US" altLang="zh-CN" sz="1100">
                <a:solidFill>
                  <a:srgbClr val="FFFFFF"/>
                </a:solidFill>
                <a:latin typeface="FrutigerNext LT Regular" pitchFamily="34" charset="0"/>
              </a:rPr>
              <a:t>20-30pt  </a:t>
            </a:r>
          </a:p>
          <a:p>
            <a:pPr algn="r" eaLnBrk="1" hangingPunct="1">
              <a:spcBef>
                <a:spcPct val="20000"/>
              </a:spcBef>
            </a:pPr>
            <a:r>
              <a:rPr lang="en-US" altLang="zh-CN" sz="1100">
                <a:solidFill>
                  <a:srgbClr val="FFFFFF"/>
                </a:solidFill>
                <a:latin typeface="FrutigerNext LT Regular" pitchFamily="34" charset="0"/>
              </a:rPr>
              <a:t>Color:Black</a:t>
            </a:r>
          </a:p>
          <a:p>
            <a:pPr algn="r" eaLnBrk="1" hangingPunct="1">
              <a:spcBef>
                <a:spcPct val="20000"/>
              </a:spcBef>
            </a:pPr>
            <a:r>
              <a:rPr lang="en-US" altLang="zh-CN" sz="1100">
                <a:solidFill>
                  <a:srgbClr val="FFFFFF"/>
                </a:solidFill>
                <a:latin typeface="FrutigerNext LT Regular" pitchFamily="34" charset="0"/>
              </a:rPr>
              <a:t>Corporate Font: </a:t>
            </a:r>
          </a:p>
          <a:p>
            <a:pPr algn="r" eaLnBrk="1" hangingPunct="1">
              <a:spcBef>
                <a:spcPct val="20000"/>
              </a:spcBef>
            </a:pPr>
            <a:r>
              <a:rPr lang="en-US" altLang="zh-CN" sz="1100">
                <a:solidFill>
                  <a:srgbClr val="FFFFFF"/>
                </a:solidFill>
                <a:latin typeface="FrutigerNext LT Regular" pitchFamily="34" charset="0"/>
              </a:rPr>
              <a:t>FrutigerNext LT Medium</a:t>
            </a:r>
          </a:p>
          <a:p>
            <a:pPr algn="r" eaLnBrk="1" hangingPunct="1">
              <a:spcBef>
                <a:spcPct val="20000"/>
              </a:spcBef>
            </a:pPr>
            <a:r>
              <a:rPr lang="en-US" altLang="zh-CN" sz="1100">
                <a:solidFill>
                  <a:srgbClr val="FFFFFF"/>
                </a:solidFill>
                <a:latin typeface="FrutigerNext LT Regular" pitchFamily="34" charset="0"/>
              </a:rPr>
              <a:t>Font to be used by customers and partners:  </a:t>
            </a:r>
          </a:p>
          <a:p>
            <a:pPr algn="r" eaLnBrk="1" hangingPunct="1">
              <a:spcBef>
                <a:spcPct val="20000"/>
              </a:spcBef>
            </a:pPr>
            <a:r>
              <a:rPr lang="en-US" altLang="zh-CN" sz="1100">
                <a:solidFill>
                  <a:srgbClr val="FFFFFF"/>
                </a:solidFill>
                <a:latin typeface="FrutigerNext LT Regular" pitchFamily="34" charset="0"/>
              </a:rPr>
              <a:t>Arial</a:t>
            </a:r>
            <a:endParaRPr lang="zh-CN" altLang="en-US" sz="1100">
              <a:solidFill>
                <a:schemeClr val="bg1"/>
              </a:solidFill>
              <a:latin typeface="FrutigerNext LT Regular"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9" r:id="rId2"/>
    <p:sldLayoutId id="2147484226" r:id="rId3"/>
    <p:sldLayoutId id="2147484224" r:id="rId4"/>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0" y="6224588"/>
            <a:ext cx="9150350" cy="63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 name="Text Box 8"/>
          <p:cNvSpPr txBox="1">
            <a:spLocks noChangeArrowheads="1"/>
          </p:cNvSpPr>
          <p:nvPr/>
        </p:nvSpPr>
        <p:spPr bwMode="auto">
          <a:xfrm>
            <a:off x="755650" y="6451600"/>
            <a:ext cx="2540000" cy="182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508875" y="6386513"/>
            <a:ext cx="13112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755650" y="325438"/>
            <a:ext cx="7632700"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0064" rIns="80129" bIns="40064"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10248" name="Rectangle 68"/>
          <p:cNvSpPr>
            <a:spLocks noGrp="1" noChangeArrowheads="1"/>
          </p:cNvSpPr>
          <p:nvPr>
            <p:ph type="body" idx="1"/>
          </p:nvPr>
        </p:nvSpPr>
        <p:spPr bwMode="auto">
          <a:xfrm>
            <a:off x="755650" y="1628775"/>
            <a:ext cx="7632700" cy="419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0142" tIns="40070" rIns="80142" bIns="40070"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10328" name="Group 88"/>
          <p:cNvGrpSpPr>
            <a:grpSpLocks/>
          </p:cNvGrpSpPr>
          <p:nvPr/>
        </p:nvGrpSpPr>
        <p:grpSpPr bwMode="auto">
          <a:xfrm>
            <a:off x="9324975" y="3832225"/>
            <a:ext cx="863600" cy="3025775"/>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10327" name="Group 87"/>
            <p:cNvGrpSpPr>
              <a:grpSpLocks/>
            </p:cNvGrpSpPr>
            <p:nvPr userDrawn="1"/>
          </p:nvGrpSpPr>
          <p:grpSpPr bwMode="auto">
            <a:xfrm>
              <a:off x="5941" y="2475"/>
              <a:ext cx="409" cy="1783"/>
              <a:chOff x="5921" y="2387"/>
              <a:chExt cx="409" cy="1783"/>
            </a:xfrm>
          </p:grpSpPr>
          <p:grpSp>
            <p:nvGrpSpPr>
              <p:cNvPr id="10254"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6"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5"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2"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6"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8"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7"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8"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0"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59"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6"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0"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2"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1"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8"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2"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4"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3"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0"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4"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6"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5"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2"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nvGrpSpPr>
              <p:cNvPr id="10266"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68"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endParaRPr lang="zh-CN" altLang="en-US"/>
                </a:p>
              </p:txBody>
            </p:sp>
          </p:grpSp>
        </p:grpSp>
      </p:grpSp>
      <p:sp>
        <p:nvSpPr>
          <p:cNvPr id="10321" name="Text Box 81"/>
          <p:cNvSpPr txBox="1">
            <a:spLocks noChangeArrowheads="1"/>
          </p:cNvSpPr>
          <p:nvPr/>
        </p:nvSpPr>
        <p:spPr bwMode="auto">
          <a:xfrm>
            <a:off x="-2884488" y="1330325"/>
            <a:ext cx="2776538" cy="387667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hangingPunct="1">
              <a:spcBef>
                <a:spcPct val="20000"/>
              </a:spcBef>
            </a:pPr>
            <a:r>
              <a:rPr lang="zh-CN" altLang="zh-CN" sz="1100" dirty="0">
                <a:solidFill>
                  <a:srgbClr val="FFFFFF"/>
                </a:solidFill>
                <a:latin typeface="FrutigerNext LT Regular" pitchFamily="34" charset="0"/>
              </a:rPr>
              <a:t>Slide title :32-35pt  </a:t>
            </a:r>
          </a:p>
          <a:p>
            <a:pPr algn="r" eaLnBrk="1" hangingPunct="1">
              <a:spcBef>
                <a:spcPct val="20000"/>
              </a:spcBef>
            </a:pPr>
            <a:r>
              <a:rPr lang="zh-CN" altLang="zh-CN" sz="1100" dirty="0">
                <a:solidFill>
                  <a:srgbClr val="FFFFFF"/>
                </a:solidFill>
                <a:latin typeface="FrutigerNext LT Regular" pitchFamily="34" charset="0"/>
              </a:rPr>
              <a:t>Color: R153 G0 B0</a:t>
            </a:r>
          </a:p>
          <a:p>
            <a:pPr algn="r" eaLnBrk="1" hangingPunct="1">
              <a:spcBef>
                <a:spcPct val="20000"/>
              </a:spcBef>
            </a:pPr>
            <a:r>
              <a:rPr lang="zh-CN" altLang="zh-CN" sz="1100" dirty="0">
                <a:solidFill>
                  <a:srgbClr val="FFFFFF"/>
                </a:solidFill>
                <a:latin typeface="FrutigerNext LT Regular" pitchFamily="34" charset="0"/>
              </a:rPr>
              <a:t>Corporate Font :</a:t>
            </a:r>
          </a:p>
          <a:p>
            <a:pPr algn="r" eaLnBrk="1" hangingPunct="1">
              <a:spcBef>
                <a:spcPct val="20000"/>
              </a:spcBef>
            </a:pPr>
            <a:r>
              <a:rPr lang="zh-CN" altLang="zh-CN" sz="1100" dirty="0">
                <a:solidFill>
                  <a:srgbClr val="FFFFFF"/>
                </a:solidFill>
                <a:latin typeface="FrutigerNext LT Regular" pitchFamily="34" charset="0"/>
              </a:rPr>
              <a:t>FrutigerNext LT Medium</a:t>
            </a:r>
          </a:p>
          <a:p>
            <a:pPr algn="r" eaLnBrk="1" hangingPunct="1">
              <a:spcBef>
                <a:spcPct val="20000"/>
              </a:spcBef>
            </a:pPr>
            <a:r>
              <a:rPr lang="zh-CN" altLang="zh-CN" sz="1100" dirty="0">
                <a:solidFill>
                  <a:srgbClr val="FFFFFF"/>
                </a:solidFill>
                <a:latin typeface="FrutigerNext LT Regular" pitchFamily="34" charset="0"/>
              </a:rPr>
              <a:t>Font to be used by customers and </a:t>
            </a:r>
          </a:p>
          <a:p>
            <a:pPr algn="r" eaLnBrk="1" hangingPunct="1">
              <a:spcBef>
                <a:spcPct val="20000"/>
              </a:spcBef>
            </a:pPr>
            <a:r>
              <a:rPr lang="zh-CN" altLang="zh-CN" sz="1100" dirty="0">
                <a:solidFill>
                  <a:srgbClr val="FFFFFF"/>
                </a:solidFill>
                <a:latin typeface="FrutigerNext LT Regular" pitchFamily="34" charset="0"/>
              </a:rPr>
              <a:t>partners : </a:t>
            </a:r>
          </a:p>
          <a:p>
            <a:pPr algn="r" eaLnBrk="1" hangingPunct="1">
              <a:spcBef>
                <a:spcPct val="20000"/>
              </a:spcBef>
            </a:pPr>
            <a:r>
              <a:rPr lang="zh-CN" altLang="zh-CN" sz="1100" dirty="0">
                <a:solidFill>
                  <a:srgbClr val="FFFFFF"/>
                </a:solidFill>
                <a:latin typeface="FrutigerNext LT Regular" pitchFamily="34" charset="0"/>
              </a:rPr>
              <a:t>Arial</a:t>
            </a:r>
          </a:p>
          <a:p>
            <a:pPr algn="r" eaLnBrk="1" hangingPunct="1">
              <a:spcBef>
                <a:spcPct val="20000"/>
              </a:spcBef>
            </a:pPr>
            <a:endParaRPr lang="zh-CN" altLang="zh-CN" sz="1100" dirty="0">
              <a:solidFill>
                <a:srgbClr val="FFFFFF"/>
              </a:solidFill>
              <a:latin typeface="FrutigerNext LT Regular" pitchFamily="34" charset="0"/>
            </a:endParaRPr>
          </a:p>
          <a:p>
            <a:pPr algn="r" eaLnBrk="1" hangingPunct="1">
              <a:spcBef>
                <a:spcPct val="20000"/>
              </a:spcBef>
            </a:pPr>
            <a:endParaRPr lang="zh-CN" altLang="zh-CN" sz="1100" dirty="0">
              <a:solidFill>
                <a:srgbClr val="FFFFFF"/>
              </a:solidFill>
              <a:latin typeface="FrutigerNext LT Regular" pitchFamily="34" charset="0"/>
            </a:endParaRPr>
          </a:p>
          <a:p>
            <a:pPr algn="r" eaLnBrk="1" hangingPunct="1">
              <a:spcBef>
                <a:spcPct val="20000"/>
              </a:spcBef>
            </a:pPr>
            <a:endParaRPr lang="zh-CN" altLang="zh-CN" sz="1100" dirty="0">
              <a:solidFill>
                <a:srgbClr val="FFFFFF"/>
              </a:solidFill>
              <a:latin typeface="FrutigerNext LT Regular" pitchFamily="34" charset="0"/>
            </a:endParaRPr>
          </a:p>
          <a:p>
            <a:pPr algn="r" eaLnBrk="1" hangingPunct="1">
              <a:spcBef>
                <a:spcPct val="20000"/>
              </a:spcBef>
            </a:pPr>
            <a:r>
              <a:rPr lang="zh-CN" altLang="zh-CN" sz="1100" dirty="0">
                <a:solidFill>
                  <a:srgbClr val="FFFFFF"/>
                </a:solidFill>
                <a:latin typeface="FrutigerNext LT Regular" pitchFamily="34" charset="0"/>
              </a:rPr>
              <a:t>Slide text :20-22pt</a:t>
            </a:r>
          </a:p>
          <a:p>
            <a:pPr algn="r" eaLnBrk="1" hangingPunct="1">
              <a:spcBef>
                <a:spcPct val="20000"/>
              </a:spcBef>
            </a:pPr>
            <a:r>
              <a:rPr lang="zh-CN" altLang="zh-CN" sz="1100" dirty="0">
                <a:solidFill>
                  <a:srgbClr val="FFFFFF"/>
                </a:solidFill>
                <a:latin typeface="FrutigerNext LT Regular" pitchFamily="34" charset="0"/>
              </a:rPr>
              <a:t>Bullets level 2-5:</a:t>
            </a:r>
          </a:p>
          <a:p>
            <a:pPr algn="r" eaLnBrk="1" hangingPunct="1">
              <a:spcBef>
                <a:spcPct val="20000"/>
              </a:spcBef>
            </a:pPr>
            <a:r>
              <a:rPr lang="zh-CN" altLang="zh-CN" sz="1100" dirty="0">
                <a:solidFill>
                  <a:srgbClr val="FFFFFF"/>
                </a:solidFill>
                <a:latin typeface="FrutigerNext LT Regular" pitchFamily="34" charset="0"/>
              </a:rPr>
              <a:t> 18pt  </a:t>
            </a:r>
          </a:p>
          <a:p>
            <a:pPr algn="r" eaLnBrk="1" hangingPunct="1">
              <a:spcBef>
                <a:spcPct val="20000"/>
              </a:spcBef>
            </a:pPr>
            <a:r>
              <a:rPr lang="zh-CN" altLang="zh-CN" sz="1100" dirty="0">
                <a:solidFill>
                  <a:srgbClr val="FFFFFF"/>
                </a:solidFill>
                <a:latin typeface="FrutigerNext LT Regular" pitchFamily="34" charset="0"/>
              </a:rPr>
              <a:t>Color:Black</a:t>
            </a:r>
          </a:p>
          <a:p>
            <a:pPr algn="r" eaLnBrk="1" hangingPunct="1">
              <a:spcBef>
                <a:spcPct val="20000"/>
              </a:spcBef>
            </a:pPr>
            <a:r>
              <a:rPr lang="zh-CN" altLang="zh-CN" sz="1100" dirty="0">
                <a:solidFill>
                  <a:srgbClr val="FFFFFF"/>
                </a:solidFill>
                <a:latin typeface="FrutigerNext LT Regular" pitchFamily="34" charset="0"/>
              </a:rPr>
              <a:t>Corporate Font :</a:t>
            </a:r>
          </a:p>
          <a:p>
            <a:pPr algn="r" eaLnBrk="1" hangingPunct="1">
              <a:spcBef>
                <a:spcPct val="20000"/>
              </a:spcBef>
            </a:pPr>
            <a:r>
              <a:rPr lang="zh-CN" altLang="zh-CN" sz="1100" dirty="0">
                <a:solidFill>
                  <a:srgbClr val="FFFFFF"/>
                </a:solidFill>
                <a:latin typeface="FrutigerNext LT Regular" pitchFamily="34" charset="0"/>
              </a:rPr>
              <a:t>FrutigerNext LT Medium</a:t>
            </a:r>
          </a:p>
          <a:p>
            <a:pPr algn="r" eaLnBrk="1" hangingPunct="1">
              <a:spcBef>
                <a:spcPct val="20000"/>
              </a:spcBef>
            </a:pPr>
            <a:r>
              <a:rPr lang="zh-CN" altLang="zh-CN" sz="1100" dirty="0">
                <a:solidFill>
                  <a:srgbClr val="FFFFFF"/>
                </a:solidFill>
                <a:latin typeface="FrutigerNext LT Regular" pitchFamily="34" charset="0"/>
              </a:rPr>
              <a:t>Font to be used by customers and </a:t>
            </a:r>
          </a:p>
          <a:p>
            <a:pPr algn="r" eaLnBrk="1" hangingPunct="1">
              <a:spcBef>
                <a:spcPct val="20000"/>
              </a:spcBef>
            </a:pPr>
            <a:r>
              <a:rPr lang="zh-CN" altLang="zh-CN" sz="1100" dirty="0">
                <a:solidFill>
                  <a:srgbClr val="FFFFFF"/>
                </a:solidFill>
                <a:latin typeface="FrutigerNext LT Regular" pitchFamily="34" charset="0"/>
              </a:rPr>
              <a:t>partners : </a:t>
            </a:r>
          </a:p>
          <a:p>
            <a:pPr algn="r" eaLnBrk="1" hangingPunct="1">
              <a:spcBef>
                <a:spcPct val="20000"/>
              </a:spcBef>
            </a:pPr>
            <a:r>
              <a:rPr lang="zh-CN" altLang="zh-CN" sz="1100" dirty="0">
                <a:solidFill>
                  <a:srgbClr val="FFFFFF"/>
                </a:solidFill>
                <a:latin typeface="FrutigerNext LT Regular" pitchFamily="34" charset="0"/>
              </a:rPr>
              <a:t>Arial</a:t>
            </a:r>
          </a:p>
        </p:txBody>
      </p:sp>
      <p:sp>
        <p:nvSpPr>
          <p:cNvPr id="10324" name="Text Box 84"/>
          <p:cNvSpPr txBox="1">
            <a:spLocks noChangeArrowheads="1"/>
          </p:cNvSpPr>
          <p:nvPr/>
        </p:nvSpPr>
        <p:spPr bwMode="auto">
          <a:xfrm>
            <a:off x="9251950" y="57150"/>
            <a:ext cx="1295400" cy="1270000"/>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1100">
                <a:solidFill>
                  <a:srgbClr val="FFFFFF"/>
                </a:solidFill>
                <a:latin typeface="FrutigerNext LT Regular" pitchFamily="34" charset="0"/>
              </a:rPr>
              <a:t>Top right  corner  for   field-mark, customer or partner logotypes. </a:t>
            </a:r>
          </a:p>
          <a:p>
            <a:endParaRPr lang="en-US" altLang="zh-CN" sz="1100">
              <a:solidFill>
                <a:srgbClr val="FFFFFF"/>
              </a:solidFill>
              <a:latin typeface="FrutigerNext LT Regular" pitchFamily="34" charset="0"/>
            </a:endParaRPr>
          </a:p>
          <a:p>
            <a:r>
              <a:rPr lang="en-US" altLang="zh-CN" sz="1100">
                <a:solidFill>
                  <a:srgbClr val="FFFFFF"/>
                </a:solidFill>
                <a:latin typeface="FrutigerNext LT Regular" pitchFamily="34" charset="0"/>
              </a:rPr>
              <a:t>----------------   </a:t>
            </a:r>
          </a:p>
          <a:p>
            <a:endParaRPr lang="zh-CN" altLang="en-US" sz="1100">
              <a:solidFill>
                <a:srgbClr val="FFFFFF"/>
              </a:solidFill>
              <a:latin typeface="FrutigerNext LT Regular" pitchFamily="34" charset="0"/>
            </a:endParaRPr>
          </a:p>
        </p:txBody>
      </p:sp>
      <p:sp>
        <p:nvSpPr>
          <p:cNvPr id="10325" name="Text Box 85"/>
          <p:cNvSpPr txBox="1">
            <a:spLocks noChangeArrowheads="1"/>
          </p:cNvSpPr>
          <p:nvPr/>
        </p:nvSpPr>
        <p:spPr bwMode="auto">
          <a:xfrm>
            <a:off x="9251950" y="1196975"/>
            <a:ext cx="1295400" cy="244792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1100"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r>
              <a:rPr lang="en-US" altLang="zh-CN" sz="1100" dirty="0">
                <a:solidFill>
                  <a:srgbClr val="FFFFFF"/>
                </a:solidFill>
                <a:latin typeface="FrutigerNext LT Regular" pitchFamily="34" charset="0"/>
              </a:rPr>
              <a:t> For specific usage details, refer to the “Typesetting Standard”.</a:t>
            </a:r>
          </a:p>
        </p:txBody>
      </p:sp>
      <p:sp>
        <p:nvSpPr>
          <p:cNvPr id="80" name="Rectangle 21"/>
          <p:cNvSpPr>
            <a:spLocks noChangeArrowheads="1"/>
          </p:cNvSpPr>
          <p:nvPr/>
        </p:nvSpPr>
        <p:spPr bwMode="auto">
          <a:xfrm>
            <a:off x="3785716" y="6465936"/>
            <a:ext cx="1866404" cy="184666"/>
          </a:xfrm>
          <a:prstGeom prst="rect">
            <a:avLst/>
          </a:prstGeom>
          <a:noFill/>
          <a:ln w="9525" algn="ctr">
            <a:noFill/>
            <a:miter lim="800000"/>
            <a:headEnd/>
            <a:tailEnd/>
          </a:ln>
          <a:effectLst/>
        </p:spPr>
        <p:txBody>
          <a:bodyPr wrap="square" lIns="80082" tIns="0" rIns="80082" bIns="0">
            <a:spAutoFit/>
          </a:bodyPr>
          <a:lstStyle/>
          <a:p>
            <a:pPr marL="0" marR="0" lvl="0" indent="0" algn="l" defTabSz="801688"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FrutigerNext LT Medium"/>
                <a:ea typeface="华文细黑"/>
              </a:rPr>
              <a:t>Huawei Confidential</a:t>
            </a:r>
          </a:p>
        </p:txBody>
      </p:sp>
      <p:sp>
        <p:nvSpPr>
          <p:cNvPr id="82" name="Rectangle 5"/>
          <p:cNvSpPr>
            <a:spLocks noChangeArrowheads="1"/>
          </p:cNvSpPr>
          <p:nvPr/>
        </p:nvSpPr>
        <p:spPr bwMode="auto">
          <a:xfrm>
            <a:off x="6361113" y="6480629"/>
            <a:ext cx="2097087" cy="377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eaLnBrk="0" hangingPunct="0">
              <a:lnSpc>
                <a:spcPct val="85000"/>
              </a:lnSpc>
            </a:pPr>
            <a:fld id="{334777C4-916E-458D-ABE7-87ACD557FBD2}" type="slidenum">
              <a:rPr lang="de-DE" altLang="zh-CN" sz="1200" smtClean="0">
                <a:solidFill>
                  <a:srgbClr val="000000"/>
                </a:solidFill>
                <a:latin typeface="FrutigerNext LT Bold" pitchFamily="34" charset="0"/>
                <a:ea typeface="ＭＳ Ｐゴシック" pitchFamily="34" charset="-128"/>
              </a:rPr>
              <a:pPr eaLnBrk="0" hangingPunct="0">
                <a:lnSpc>
                  <a:spcPct val="85000"/>
                </a:lnSpc>
              </a:pPr>
              <a:t>‹#›</a:t>
            </a:fld>
            <a:endParaRPr lang="en-GB" altLang="zh-CN" sz="1200" dirty="0">
              <a:solidFill>
                <a:srgbClr val="000000"/>
              </a:solidFill>
              <a:latin typeface="FrutigerNext LT Bold"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22" r:id="rId1"/>
    <p:sldLayoutId id="2147483831" r:id="rId2"/>
    <p:sldLayoutId id="2147484227"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5"/>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0" y="5897563"/>
            <a:ext cx="91440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 name="Text Box 7"/>
          <p:cNvSpPr txBox="1">
            <a:spLocks noChangeArrowheads="1"/>
          </p:cNvSpPr>
          <p:nvPr/>
        </p:nvSpPr>
        <p:spPr bwMode="auto">
          <a:xfrm>
            <a:off x="3200525" y="2668588"/>
            <a:ext cx="2742949" cy="7613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mn-lt"/>
                <a:ea typeface="MS PGothic" pitchFamily="34" charset="-128"/>
              </a:rPr>
              <a:t>Thank you</a:t>
            </a:r>
          </a:p>
        </p:txBody>
      </p:sp>
      <p:sp>
        <p:nvSpPr>
          <p:cNvPr id="77" name="Text Box 8"/>
          <p:cNvSpPr txBox="1">
            <a:spLocks noChangeArrowheads="1"/>
          </p:cNvSpPr>
          <p:nvPr/>
        </p:nvSpPr>
        <p:spPr bwMode="auto">
          <a:xfrm>
            <a:off x="3161636" y="3429000"/>
            <a:ext cx="2820727" cy="4843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83448" tIns="41724" rIns="83448" bIns="41724">
            <a:spAutoFit/>
          </a:bodyPr>
          <a:lstStyle>
            <a:lvl1pPr defTabSz="835025" eaLnBrk="0" hangingPunct="0">
              <a:defRPr>
                <a:solidFill>
                  <a:schemeClr val="tx1"/>
                </a:solidFill>
                <a:latin typeface="Calibri" pitchFamily="34" charset="0"/>
                <a:ea typeface="宋体" charset="-122"/>
              </a:defRPr>
            </a:lvl1pPr>
            <a:lvl2pPr marL="742950" indent="-285750" defTabSz="835025" eaLnBrk="0" hangingPunct="0">
              <a:defRPr>
                <a:solidFill>
                  <a:schemeClr val="tx1"/>
                </a:solidFill>
                <a:latin typeface="Calibri" pitchFamily="34" charset="0"/>
                <a:ea typeface="宋体" charset="-122"/>
              </a:defRPr>
            </a:lvl2pPr>
            <a:lvl3pPr marL="1143000" indent="-228600" defTabSz="835025" eaLnBrk="0" hangingPunct="0">
              <a:defRPr>
                <a:solidFill>
                  <a:schemeClr val="tx1"/>
                </a:solidFill>
                <a:latin typeface="Calibri" pitchFamily="34" charset="0"/>
                <a:ea typeface="宋体" charset="-122"/>
              </a:defRPr>
            </a:lvl3pPr>
            <a:lvl4pPr marL="1600200" indent="-228600" defTabSz="835025" eaLnBrk="0" hangingPunct="0">
              <a:defRPr>
                <a:solidFill>
                  <a:schemeClr val="tx1"/>
                </a:solidFill>
                <a:latin typeface="Calibri" pitchFamily="34" charset="0"/>
                <a:ea typeface="宋体" charset="-122"/>
              </a:defRPr>
            </a:lvl4pPr>
            <a:lvl5pPr marL="2057400" indent="-228600" defTabSz="835025" eaLnBrk="0" hangingPunct="0">
              <a:defRPr>
                <a:solidFill>
                  <a:schemeClr val="tx1"/>
                </a:solidFill>
                <a:latin typeface="Calibri" pitchFamily="34" charset="0"/>
                <a:ea typeface="宋体"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sp>
        <p:nvSpPr>
          <p:cNvPr id="5" name="TextBox 4"/>
          <p:cNvSpPr txBox="1"/>
          <p:nvPr/>
        </p:nvSpPr>
        <p:spPr>
          <a:xfrm>
            <a:off x="755650" y="4508500"/>
            <a:ext cx="7632700" cy="1246495"/>
          </a:xfrm>
          <a:prstGeom prst="rect">
            <a:avLst/>
          </a:prstGeom>
          <a:noFill/>
        </p:spPr>
        <p:txBody>
          <a:bodyPr wrap="square" rtlCol="0">
            <a:spAutoFit/>
          </a:bodyPr>
          <a:lstStyle/>
          <a:p>
            <a:pPr algn="just">
              <a:lnSpc>
                <a:spcPct val="100000"/>
              </a:lnSpc>
            </a:pPr>
            <a:r>
              <a:rPr lang="en-US" altLang="zh-CN" sz="1250" b="1" kern="1200" dirty="0" smtClean="0">
                <a:solidFill>
                  <a:schemeClr val="tx1"/>
                </a:solidFill>
                <a:effectLst/>
                <a:latin typeface="FrutigerNext LT Regular" pitchFamily="34" charset="0"/>
                <a:ea typeface="宋体" charset="-122"/>
                <a:cs typeface="+mn-cs"/>
              </a:rPr>
              <a:t>Copyright©2011 Huawei Technologies Co., Ltd. All Rights Reserved.</a:t>
            </a:r>
            <a:endParaRPr lang="zh-CN" altLang="zh-CN" sz="1250" kern="1200" dirty="0" smtClean="0">
              <a:solidFill>
                <a:schemeClr val="tx1"/>
              </a:solidFill>
              <a:effectLst/>
              <a:latin typeface="FrutigerNext LT Regular" pitchFamily="34" charset="0"/>
              <a:ea typeface="宋体" charset="-122"/>
              <a:cs typeface="+mn-cs"/>
            </a:endParaRPr>
          </a:p>
          <a:p>
            <a:pPr algn="just">
              <a:lnSpc>
                <a:spcPct val="100000"/>
              </a:lnSpc>
            </a:pPr>
            <a:r>
              <a:rPr lang="en-US" altLang="zh-CN" sz="1250" kern="1200" dirty="0" smtClean="0">
                <a:solidFill>
                  <a:schemeClr val="tx1"/>
                </a:solidFill>
                <a:effectLst/>
                <a:latin typeface="FrutigerNext LT Regular"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250" kern="1200" dirty="0">
              <a:solidFill>
                <a:schemeClr val="tx1"/>
              </a:solidFill>
              <a:effectLst/>
              <a:latin typeface="FrutigerNext LT Regular" pitchFamily="34" charset="0"/>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823" r:id="rId1"/>
    <p:sldLayoutId id="2147483832" r:id="rId2"/>
    <p:sldLayoutId id="2147483833" r:id="rId3"/>
    <p:sldLayoutId id="2147484228" r:id="rId4"/>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jeevrastogi@huawei.com" TargetMode="External"/><Relationship Id="rId2" Type="http://schemas.openxmlformats.org/officeDocument/2006/relationships/image" Target="../media/image16.jpeg"/><Relationship Id="rId1" Type="http://schemas.openxmlformats.org/officeDocument/2006/relationships/slideLayout" Target="../slideLayouts/slideLayout41.xml"/><Relationship Id="rId5" Type="http://schemas.openxmlformats.org/officeDocument/2006/relationships/hyperlink" Target="mailto:yetao1@huawei.com" TargetMode="External"/><Relationship Id="rId4" Type="http://schemas.openxmlformats.org/officeDocument/2006/relationships/hyperlink" Target="mailto:prasanna.venkatesh@huawei.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kumarrajeevrastogi" TargetMode="External"/><Relationship Id="rId2" Type="http://schemas.openxmlformats.org/officeDocument/2006/relationships/hyperlink" Target="http://rajeevrastogi.blogspot.in/" TargetMode="Externa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hyperlink" Target="http://www.internalrequests.org/showconfirmpage/?url=ftp://131.107.65.22/pub/debull/A14mar/p22.pdf" TargetMode="External"/><Relationship Id="rId2" Type="http://schemas.openxmlformats.org/officeDocument/2006/relationships/hyperlink" Target="http://dl.acm.org/citation.cfm?id=2259025" TargetMode="Externa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5643051"/>
            <a:ext cx="3312368" cy="882293"/>
          </a:xfrm>
          <a:prstGeom prst="rect">
            <a:avLst/>
          </a:prstGeom>
          <a:noFill/>
        </p:spPr>
        <p:txBody>
          <a:bodyPr wrap="square" lIns="0" rtlCol="0">
            <a:spAutoFit/>
          </a:bodyPr>
          <a:lstStyle/>
          <a:p>
            <a:pPr lvl="0" fontAlgn="t">
              <a:lnSpc>
                <a:spcPts val="2000"/>
              </a:lnSpc>
              <a:tabLst>
                <a:tab pos="3143250" algn="l"/>
              </a:tabLst>
            </a:pPr>
            <a:r>
              <a:rPr lang="en-US" altLang="zh-CN" b="1" dirty="0" smtClean="0">
                <a:solidFill>
                  <a:srgbClr val="00B050"/>
                </a:solidFill>
                <a:latin typeface="FrutigerNext LT Medium"/>
              </a:rPr>
              <a:t>KUMAR RAJEEV RASTOGI</a:t>
            </a:r>
          </a:p>
          <a:p>
            <a:pPr lvl="0" fontAlgn="t">
              <a:lnSpc>
                <a:spcPts val="2000"/>
              </a:lnSpc>
              <a:tabLst>
                <a:tab pos="3143250" algn="l"/>
              </a:tabLst>
            </a:pPr>
            <a:r>
              <a:rPr lang="en-US" altLang="zh-CN" b="1" dirty="0" smtClean="0">
                <a:solidFill>
                  <a:srgbClr val="00B050"/>
                </a:solidFill>
                <a:latin typeface="FrutigerNext LT Medium"/>
              </a:rPr>
              <a:t>PRASANNA VENKATESH</a:t>
            </a:r>
            <a:endParaRPr lang="en-US" b="1" dirty="0" smtClean="0"/>
          </a:p>
          <a:p>
            <a:r>
              <a:rPr lang="en-US" altLang="zh-CN" b="1" dirty="0" smtClean="0">
                <a:solidFill>
                  <a:srgbClr val="00B050"/>
                </a:solidFill>
                <a:latin typeface="FrutigerNext LT Medium"/>
              </a:rPr>
              <a:t>TAO YE</a:t>
            </a:r>
            <a:endParaRPr lang="zh-CN" altLang="zh-CN" b="1" u="sng" dirty="0" smtClean="0">
              <a:solidFill>
                <a:srgbClr val="00B050"/>
              </a:solidFill>
              <a:latin typeface="FrutigerNext LT Medium"/>
            </a:endParaRPr>
          </a:p>
        </p:txBody>
      </p:sp>
      <p:pic>
        <p:nvPicPr>
          <p:cNvPr id="146435" name="Picture 3"/>
          <p:cNvPicPr>
            <a:picLocks noChangeAspect="1" noChangeArrowheads="1"/>
          </p:cNvPicPr>
          <p:nvPr/>
        </p:nvPicPr>
        <p:blipFill>
          <a:blip r:embed="rId2" cstate="print"/>
          <a:srcRect/>
          <a:stretch>
            <a:fillRect/>
          </a:stretch>
        </p:blipFill>
        <p:spPr bwMode="auto">
          <a:xfrm>
            <a:off x="1547664" y="404664"/>
            <a:ext cx="6048672" cy="2857500"/>
          </a:xfrm>
          <a:prstGeom prst="rect">
            <a:avLst/>
          </a:prstGeom>
          <a:noFill/>
          <a:ln w="9525">
            <a:noFill/>
            <a:miter lim="800000"/>
            <a:headEnd/>
            <a:tailEnd/>
          </a:ln>
          <a:effectLst/>
        </p:spPr>
      </p:pic>
      <p:sp>
        <p:nvSpPr>
          <p:cNvPr id="8" name="TextBox 7"/>
          <p:cNvSpPr txBox="1"/>
          <p:nvPr/>
        </p:nvSpPr>
        <p:spPr>
          <a:xfrm>
            <a:off x="3635896" y="5589240"/>
            <a:ext cx="4320480" cy="923330"/>
          </a:xfrm>
          <a:prstGeom prst="rect">
            <a:avLst/>
          </a:prstGeom>
          <a:noFill/>
        </p:spPr>
        <p:txBody>
          <a:bodyPr wrap="square" rtlCol="0">
            <a:spAutoFit/>
          </a:bodyPr>
          <a:lstStyle/>
          <a:p>
            <a:r>
              <a:rPr lang="en-US" altLang="zh-CN" dirty="0" smtClean="0">
                <a:solidFill>
                  <a:srgbClr val="00B050"/>
                </a:solidFill>
                <a:latin typeface="FrutigerNext LT Medium"/>
              </a:rPr>
              <a:t>(</a:t>
            </a:r>
            <a:r>
              <a:rPr lang="en-US" altLang="zh-CN" dirty="0" smtClean="0">
                <a:solidFill>
                  <a:srgbClr val="00B050"/>
                </a:solidFill>
                <a:latin typeface="FrutigerNext LT Medium"/>
                <a:hlinkClick r:id="rId3"/>
              </a:rPr>
              <a:t>rajeevrastogi@huawei.com</a:t>
            </a:r>
            <a:r>
              <a:rPr lang="en-US" altLang="zh-CN" dirty="0" smtClean="0">
                <a:solidFill>
                  <a:srgbClr val="00B050"/>
                </a:solidFill>
                <a:latin typeface="FrutigerNext LT Medium"/>
              </a:rPr>
              <a:t>)</a:t>
            </a:r>
          </a:p>
          <a:p>
            <a:r>
              <a:rPr lang="en-US" altLang="zh-CN" dirty="0" smtClean="0">
                <a:solidFill>
                  <a:srgbClr val="00B050"/>
                </a:solidFill>
                <a:latin typeface="FrutigerNext LT Medium"/>
              </a:rPr>
              <a:t>(</a:t>
            </a:r>
            <a:r>
              <a:rPr lang="en-US" altLang="zh-CN" dirty="0" smtClean="0">
                <a:solidFill>
                  <a:srgbClr val="00B050"/>
                </a:solidFill>
                <a:latin typeface="FrutigerNext LT Medium"/>
                <a:hlinkClick r:id="rId4"/>
              </a:rPr>
              <a:t>prasanna.venkatesh@huawei.com</a:t>
            </a:r>
            <a:r>
              <a:rPr lang="en-US" altLang="zh-CN" dirty="0" smtClean="0">
                <a:solidFill>
                  <a:srgbClr val="00B050"/>
                </a:solidFill>
                <a:latin typeface="FrutigerNext LT Medium"/>
              </a:rPr>
              <a:t>)</a:t>
            </a:r>
          </a:p>
          <a:p>
            <a:r>
              <a:rPr lang="en-US" altLang="zh-CN" dirty="0" smtClean="0">
                <a:solidFill>
                  <a:srgbClr val="00B050"/>
                </a:solidFill>
                <a:latin typeface="FrutigerNext LT Medium"/>
              </a:rPr>
              <a:t>(</a:t>
            </a:r>
            <a:r>
              <a:rPr lang="en-US" altLang="zh-CN" dirty="0" smtClean="0">
                <a:solidFill>
                  <a:srgbClr val="00B050"/>
                </a:solidFill>
                <a:latin typeface="FrutigerNext LT Medium"/>
                <a:hlinkClick r:id="rId5"/>
              </a:rPr>
              <a:t>yetao1@huawei.com</a:t>
            </a:r>
            <a:r>
              <a:rPr lang="en-US" altLang="zh-CN" dirty="0" smtClean="0">
                <a:solidFill>
                  <a:srgbClr val="00B050"/>
                </a:solidFill>
                <a:latin typeface="FrutigerNext LT Medium"/>
              </a:rPr>
              <a:t>)</a:t>
            </a:r>
            <a:endParaRPr lang="en-US" dirty="0"/>
          </a:p>
        </p:txBody>
      </p:sp>
      <p:sp>
        <p:nvSpPr>
          <p:cNvPr id="7" name="TextBox 6"/>
          <p:cNvSpPr txBox="1"/>
          <p:nvPr/>
        </p:nvSpPr>
        <p:spPr>
          <a:xfrm>
            <a:off x="1691680" y="3410997"/>
            <a:ext cx="5904656" cy="1261884"/>
          </a:xfrm>
          <a:prstGeom prst="rect">
            <a:avLst/>
          </a:prstGeom>
          <a:noFill/>
        </p:spPr>
        <p:txBody>
          <a:bodyPr wrap="square" rtlCol="0">
            <a:spAutoFit/>
          </a:bodyPr>
          <a:lstStyle/>
          <a:p>
            <a:pPr algn="ctr"/>
            <a:r>
              <a:rPr lang="en-US" altLang="zh-CN" sz="2800" b="1" dirty="0" smtClean="0">
                <a:solidFill>
                  <a:srgbClr val="C00000"/>
                </a:solidFill>
                <a:latin typeface="+mj-lt"/>
                <a:ea typeface="+mj-ea"/>
                <a:cs typeface="+mj-cs"/>
              </a:rPr>
              <a:t>Go Faster With Native Compilation</a:t>
            </a:r>
          </a:p>
          <a:p>
            <a:pPr algn="ctr"/>
            <a:r>
              <a:rPr lang="en-US" altLang="zh-CN" sz="2400" b="1" dirty="0" err="1" smtClean="0">
                <a:solidFill>
                  <a:srgbClr val="C00000"/>
                </a:solidFill>
                <a:latin typeface="+mj-lt"/>
                <a:ea typeface="+mj-ea"/>
                <a:cs typeface="+mj-cs"/>
              </a:rPr>
              <a:t>PGCon</a:t>
            </a:r>
            <a:r>
              <a:rPr lang="en-US" altLang="zh-CN" sz="2400" b="1" dirty="0" smtClean="0">
                <a:solidFill>
                  <a:srgbClr val="C00000"/>
                </a:solidFill>
                <a:latin typeface="+mj-lt"/>
                <a:ea typeface="+mj-ea"/>
                <a:cs typeface="+mj-cs"/>
              </a:rPr>
              <a:t> 2015</a:t>
            </a:r>
          </a:p>
          <a:p>
            <a:pPr algn="ctr"/>
            <a:r>
              <a:rPr lang="en-US" altLang="zh-CN" sz="2400" b="1" dirty="0" smtClean="0">
                <a:solidFill>
                  <a:srgbClr val="C00000"/>
                </a:solidFill>
                <a:latin typeface="+mj-lt"/>
                <a:ea typeface="+mj-ea"/>
                <a:cs typeface="+mj-cs"/>
              </a:rPr>
              <a:t>18</a:t>
            </a:r>
            <a:r>
              <a:rPr lang="en-US" altLang="zh-CN" sz="2400" b="1" baseline="30000" dirty="0" smtClean="0">
                <a:solidFill>
                  <a:srgbClr val="C00000"/>
                </a:solidFill>
                <a:latin typeface="+mj-lt"/>
                <a:ea typeface="+mj-ea"/>
                <a:cs typeface="+mj-cs"/>
              </a:rPr>
              <a:t>th</a:t>
            </a:r>
            <a:r>
              <a:rPr lang="en-US" altLang="zh-CN" sz="2400" b="1" dirty="0" smtClean="0">
                <a:solidFill>
                  <a:srgbClr val="C00000"/>
                </a:solidFill>
                <a:latin typeface="+mj-lt"/>
                <a:ea typeface="+mj-ea"/>
                <a:cs typeface="+mj-cs"/>
              </a:rPr>
              <a:t> June 2015</a:t>
            </a:r>
          </a:p>
        </p:txBody>
      </p:sp>
    </p:spTree>
  </p:cSld>
  <p:clrMapOvr>
    <a:masterClrMapping/>
  </p:clrMapOvr>
  <p:transition advClick="0"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4895056"/>
          </a:xfrm>
        </p:spPr>
        <p:txBody>
          <a:bodyPr>
            <a:normAutofit lnSpcReduction="10000"/>
          </a:bodyPr>
          <a:lstStyle/>
          <a:p>
            <a:pPr marL="0" indent="0" algn="just">
              <a:buNone/>
            </a:pPr>
            <a:r>
              <a:rPr lang="en-US" altLang="zh-CN" sz="2400" dirty="0" smtClean="0"/>
              <a:t>Property of each relation:</a:t>
            </a:r>
          </a:p>
          <a:p>
            <a:pPr marL="457200" indent="-457200" algn="just">
              <a:buAutoNum type="arabicPeriod"/>
            </a:pPr>
            <a:r>
              <a:rPr lang="en-US" altLang="zh-CN" sz="2400" dirty="0" smtClean="0">
                <a:solidFill>
                  <a:srgbClr val="FF0000"/>
                </a:solidFill>
              </a:rPr>
              <a:t>Number of attributes, their length and data-type are fixed</a:t>
            </a:r>
            <a:r>
              <a:rPr lang="en-US" altLang="zh-CN" sz="2400" dirty="0" smtClean="0"/>
              <a:t>.</a:t>
            </a:r>
          </a:p>
          <a:p>
            <a:pPr marL="457200" indent="-457200" algn="just">
              <a:buAutoNum type="arabicPeriod"/>
            </a:pPr>
            <a:r>
              <a:rPr lang="en-US" altLang="zh-CN" sz="2400" dirty="0" smtClean="0"/>
              <a:t>Irrespective of any data, it is going to be stored in similar pattern.</a:t>
            </a:r>
          </a:p>
          <a:p>
            <a:pPr marL="457200" indent="-457200" algn="just">
              <a:buAutoNum type="arabicPeriod"/>
            </a:pPr>
            <a:r>
              <a:rPr lang="en-US" altLang="zh-CN" sz="2400" dirty="0" smtClean="0"/>
              <a:t>Each attributes are accessed  in similar pattern.</a:t>
            </a:r>
          </a:p>
          <a:p>
            <a:pPr marL="457200" indent="-457200" algn="just">
              <a:buNone/>
            </a:pPr>
            <a:endParaRPr lang="en-US" altLang="zh-CN" sz="2400" dirty="0" smtClean="0"/>
          </a:p>
          <a:p>
            <a:pPr marL="457200" indent="-457200" algn="just">
              <a:buNone/>
            </a:pPr>
            <a:r>
              <a:rPr lang="en-US" altLang="zh-CN" sz="2400" dirty="0" smtClean="0"/>
              <a:t>Disadvantage of current approach for each tuple access:</a:t>
            </a:r>
          </a:p>
          <a:p>
            <a:pPr marL="457200" indent="-457200" algn="just">
              <a:buAutoNum type="arabicPeriod"/>
            </a:pPr>
            <a:r>
              <a:rPr lang="en-US" altLang="zh-CN" sz="2400" dirty="0" smtClean="0"/>
              <a:t>Loops for each attribute.</a:t>
            </a:r>
          </a:p>
          <a:p>
            <a:pPr marL="457200" indent="-457200" algn="just">
              <a:buAutoNum type="arabicPeriod"/>
            </a:pPr>
            <a:r>
              <a:rPr lang="en-US" altLang="zh-CN" sz="2400" dirty="0" smtClean="0"/>
              <a:t>Property of all attributes are checked to take many decisions.</a:t>
            </a:r>
          </a:p>
          <a:p>
            <a:pPr marL="457200" indent="-457200" algn="just">
              <a:buAutoNum type="arabicPeriod"/>
            </a:pPr>
            <a:r>
              <a:rPr lang="en-US" altLang="zh-CN" sz="2400" dirty="0" smtClean="0"/>
              <a:t>Executes many unwanted instructions.</a:t>
            </a:r>
          </a:p>
          <a:p>
            <a:pPr marL="457200" indent="-457200" algn="just">
              <a:buAutoNum type="arabicPeriod"/>
            </a:pPr>
            <a:endParaRPr lang="en-US" altLang="zh-CN" sz="2400" dirty="0" smtClean="0"/>
          </a:p>
          <a:p>
            <a:pPr marL="457200" indent="-457200" algn="just">
              <a:buAutoNum type="arabicPeriod"/>
            </a:pPr>
            <a:endParaRPr lang="en-US" altLang="zh-CN" sz="2400" dirty="0" smtClean="0"/>
          </a:p>
          <a:p>
            <a:pPr marL="457200" indent="-457200" algn="just">
              <a:buNone/>
            </a:pPr>
            <a:r>
              <a:rPr lang="en-US" altLang="zh-CN" sz="2400" dirty="0" smtClean="0"/>
              <a:t>		 </a:t>
            </a:r>
          </a:p>
        </p:txBody>
      </p:sp>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Schema binding</a:t>
            </a:r>
            <a:endParaRPr lang="en-US" altLang="zh-CN" sz="3200" b="1" dirty="0">
              <a:solidFill>
                <a:srgbClr val="990000"/>
              </a:solidFill>
              <a:latin typeface="FrutigerNext LT Medium" pitchFamily="34" charset="0"/>
              <a:ea typeface="黑体" pitchFamily="49" charset="-122"/>
            </a:endParaRPr>
          </a:p>
        </p:txBody>
      </p:sp>
    </p:spTree>
  </p:cSld>
  <p:clrMapOvr>
    <a:masterClrMapping/>
  </p:clrMapOvr>
  <p:transition advClick="0" advTm="8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4895056"/>
          </a:xfrm>
        </p:spPr>
        <p:txBody>
          <a:bodyPr>
            <a:normAutofit/>
          </a:bodyPr>
          <a:lstStyle/>
          <a:p>
            <a:pPr marL="0" indent="0" algn="just">
              <a:buNone/>
            </a:pPr>
            <a:r>
              <a:rPr lang="en-US" altLang="zh-CN" sz="2400" dirty="0" smtClean="0"/>
              <a:t>So we can overcome the disadvantage by </a:t>
            </a:r>
            <a:r>
              <a:rPr lang="en-US" altLang="zh-CN" sz="2400" dirty="0" smtClean="0">
                <a:solidFill>
                  <a:srgbClr val="FF0000"/>
                </a:solidFill>
              </a:rPr>
              <a:t>natively compiling the relation </a:t>
            </a:r>
            <a:r>
              <a:rPr lang="en-US" altLang="zh-CN" sz="2400" dirty="0" smtClean="0"/>
              <a:t>based on its property to </a:t>
            </a:r>
            <a:r>
              <a:rPr lang="en-US" altLang="zh-CN" sz="2400" dirty="0" smtClean="0">
                <a:solidFill>
                  <a:srgbClr val="FF0000"/>
                </a:solidFill>
              </a:rPr>
              <a:t>generate specialized code for each functions of schema</a:t>
            </a:r>
            <a:r>
              <a:rPr lang="en-US" altLang="zh-CN" sz="2400" dirty="0" smtClean="0"/>
              <a:t>.	</a:t>
            </a:r>
          </a:p>
          <a:p>
            <a:pPr marL="0" indent="0" algn="just">
              <a:buNone/>
            </a:pPr>
            <a:r>
              <a:rPr lang="en-US" altLang="zh-CN" sz="2400" dirty="0" smtClean="0"/>
              <a:t>	</a:t>
            </a:r>
            <a:r>
              <a:rPr lang="en-US" sz="2400" dirty="0" smtClean="0"/>
              <a:t> 	</a:t>
            </a:r>
          </a:p>
          <a:p>
            <a:pPr marL="0" indent="0" algn="ctr">
              <a:buNone/>
            </a:pPr>
            <a:r>
              <a:rPr lang="en-US" sz="2400" b="1" dirty="0" smtClean="0">
                <a:solidFill>
                  <a:srgbClr val="FF0000"/>
                </a:solidFill>
              </a:rPr>
              <a:t>Schema Binding = </a:t>
            </a:r>
            <a:r>
              <a:rPr lang="en-US" altLang="zh-CN" sz="2400" b="1" dirty="0" smtClean="0">
                <a:solidFill>
                  <a:srgbClr val="FF0000"/>
                </a:solidFill>
              </a:rPr>
              <a:t>Native Compilation of Relation</a:t>
            </a:r>
            <a:endParaRPr lang="en-US" sz="2400" b="1" dirty="0" smtClean="0">
              <a:solidFill>
                <a:srgbClr val="FF0000"/>
              </a:solidFill>
            </a:endParaRPr>
          </a:p>
          <a:p>
            <a:pPr marL="0" indent="0" algn="just">
              <a:buNone/>
            </a:pPr>
            <a:endParaRPr lang="en-US" altLang="zh-CN" sz="2400" dirty="0" smtClean="0"/>
          </a:p>
          <a:p>
            <a:pPr marL="0" indent="0" algn="just">
              <a:buNone/>
            </a:pPr>
            <a:r>
              <a:rPr lang="en-US" altLang="zh-CN" sz="2400" dirty="0" smtClean="0"/>
              <a:t>Benefit:</a:t>
            </a:r>
          </a:p>
          <a:p>
            <a:pPr marL="457200" indent="-457200" algn="just">
              <a:buAutoNum type="arabicPeriod"/>
            </a:pPr>
            <a:r>
              <a:rPr lang="en-US" altLang="zh-CN" sz="2400" dirty="0" smtClean="0"/>
              <a:t>Each attribute access </a:t>
            </a:r>
            <a:r>
              <a:rPr lang="en-US" altLang="zh-CN" sz="2400" dirty="0" smtClean="0"/>
              <a:t>gets flattened.</a:t>
            </a:r>
            <a:endParaRPr lang="en-US" altLang="zh-CN" sz="2400" dirty="0" smtClean="0"/>
          </a:p>
          <a:p>
            <a:pPr marL="457200" indent="-457200" algn="just">
              <a:buAutoNum type="arabicPeriod"/>
            </a:pPr>
            <a:r>
              <a:rPr lang="en-US" altLang="zh-CN" sz="2400" dirty="0" smtClean="0"/>
              <a:t>All attribute property decision are taken during code generation.</a:t>
            </a:r>
          </a:p>
          <a:p>
            <a:pPr marL="457200" indent="-457200" algn="just">
              <a:buAutoNum type="arabicPeriod"/>
            </a:pPr>
            <a:r>
              <a:rPr lang="en-US" altLang="zh-CN" sz="2400" dirty="0" smtClean="0"/>
              <a:t>No decision making at run-time.</a:t>
            </a:r>
          </a:p>
          <a:p>
            <a:pPr marL="457200" indent="-457200" algn="just">
              <a:buAutoNum type="arabicPeriod"/>
            </a:pPr>
            <a:r>
              <a:rPr lang="en-US" altLang="zh-CN" sz="2400" dirty="0" smtClean="0"/>
              <a:t>Reduced CPU instruction.</a:t>
            </a:r>
          </a:p>
          <a:p>
            <a:pPr marL="457200" indent="-457200" algn="just">
              <a:buAutoNum type="arabicPeriod"/>
            </a:pPr>
            <a:endParaRPr lang="en-US" altLang="zh-CN" sz="2400" dirty="0" smtClean="0"/>
          </a:p>
        </p:txBody>
      </p:sp>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Schema binding </a:t>
            </a:r>
            <a:r>
              <a:rPr lang="en-US" altLang="zh-CN" sz="3200" b="1" dirty="0" err="1" smtClean="0">
                <a:solidFill>
                  <a:srgbClr val="990000"/>
                </a:solidFill>
                <a:latin typeface="FrutigerNext LT Medium" pitchFamily="34" charset="0"/>
                <a:ea typeface="黑体" pitchFamily="49" charset="-122"/>
              </a:rPr>
              <a:t>Contd</a:t>
            </a:r>
            <a:r>
              <a:rPr lang="en-US" altLang="zh-CN" sz="3200" b="1" dirty="0" smtClean="0">
                <a:solidFill>
                  <a:srgbClr val="990000"/>
                </a:solidFill>
                <a:latin typeface="FrutigerNext LT Medium" pitchFamily="34" charset="0"/>
                <a:ea typeface="黑体" pitchFamily="49" charset="-122"/>
              </a:rPr>
              <a:t>…</a:t>
            </a:r>
            <a:endParaRPr lang="en-US" altLang="zh-CN" sz="3200" b="1" dirty="0">
              <a:solidFill>
                <a:srgbClr val="990000"/>
              </a:solidFill>
              <a:latin typeface="FrutigerNext LT Medium" pitchFamily="34" charset="0"/>
              <a:ea typeface="黑体" pitchFamily="49" charset="-122"/>
            </a:endParaRPr>
          </a:p>
        </p:txBody>
      </p:sp>
    </p:spTree>
  </p:cSld>
  <p:clrMapOvr>
    <a:masterClrMapping/>
  </p:clrMapOvr>
  <p:transition advClick="0" advTm="8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Schema binding Contd…</a:t>
            </a:r>
            <a:endParaRPr lang="en-US" altLang="zh-CN" sz="3200" b="1" dirty="0">
              <a:solidFill>
                <a:srgbClr val="990000"/>
              </a:solidFill>
              <a:latin typeface="FrutigerNext LT Medium" pitchFamily="34" charset="0"/>
              <a:ea typeface="黑体" pitchFamily="49" charset="-122"/>
            </a:endParaRPr>
          </a:p>
        </p:txBody>
      </p:sp>
      <p:sp>
        <p:nvSpPr>
          <p:cNvPr id="5" name="Rectangle 4"/>
          <p:cNvSpPr/>
          <p:nvPr/>
        </p:nvSpPr>
        <p:spPr>
          <a:xfrm>
            <a:off x="801934" y="1924242"/>
            <a:ext cx="1440160" cy="571504"/>
          </a:xfrm>
          <a:prstGeom prst="rect">
            <a:avLst/>
          </a:prstGeom>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CREATE TABLE</a:t>
            </a:r>
            <a:endParaRPr lang="en-US" dirty="0"/>
          </a:p>
        </p:txBody>
      </p:sp>
      <p:sp>
        <p:nvSpPr>
          <p:cNvPr id="6" name="Rectangle 5"/>
          <p:cNvSpPr/>
          <p:nvPr/>
        </p:nvSpPr>
        <p:spPr>
          <a:xfrm>
            <a:off x="852664" y="3068390"/>
            <a:ext cx="1199056" cy="866946"/>
          </a:xfrm>
          <a:prstGeom prst="rect">
            <a:avLst/>
          </a:prstGeom>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Automatic Code generation</a:t>
            </a:r>
          </a:p>
        </p:txBody>
      </p:sp>
      <p:sp>
        <p:nvSpPr>
          <p:cNvPr id="7" name="Rectangle 6"/>
          <p:cNvSpPr/>
          <p:nvPr/>
        </p:nvSpPr>
        <p:spPr>
          <a:xfrm>
            <a:off x="781226" y="4497150"/>
            <a:ext cx="3718766" cy="660042"/>
          </a:xfrm>
          <a:prstGeom prst="rect">
            <a:avLst/>
          </a:prstGeom>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 </a:t>
            </a:r>
            <a:r>
              <a:rPr lang="en-US" dirty="0" smtClean="0">
                <a:sym typeface="Wingdings" pitchFamily="2" charset="2"/>
              </a:rPr>
              <a:t> DLL</a:t>
            </a:r>
          </a:p>
          <a:p>
            <a:pPr algn="ctr"/>
            <a:r>
              <a:rPr lang="en-US" dirty="0" smtClean="0">
                <a:sym typeface="Wingdings" pitchFamily="2" charset="2"/>
              </a:rPr>
              <a:t>Load All function</a:t>
            </a:r>
            <a:endParaRPr lang="en-US" dirty="0" smtClean="0"/>
          </a:p>
        </p:txBody>
      </p:sp>
      <p:sp>
        <p:nvSpPr>
          <p:cNvPr id="8" name="Down Arrow 7"/>
          <p:cNvSpPr/>
          <p:nvPr/>
        </p:nvSpPr>
        <p:spPr>
          <a:xfrm>
            <a:off x="1233982" y="2488336"/>
            <a:ext cx="500066" cy="5806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1259632" y="3935336"/>
            <a:ext cx="500066" cy="5618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62174" y="1916832"/>
            <a:ext cx="1440160" cy="571504"/>
          </a:xfrm>
          <a:prstGeom prst="rect">
            <a:avLst/>
          </a:prstGeom>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SQL QUERY</a:t>
            </a:r>
          </a:p>
        </p:txBody>
      </p:sp>
      <p:sp>
        <p:nvSpPr>
          <p:cNvPr id="11" name="Rectangle 10"/>
          <p:cNvSpPr/>
          <p:nvPr/>
        </p:nvSpPr>
        <p:spPr>
          <a:xfrm>
            <a:off x="3131840" y="2996952"/>
            <a:ext cx="1226986" cy="928694"/>
          </a:xfrm>
          <a:prstGeom prst="rect">
            <a:avLst/>
          </a:prstGeom>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Compiled Functions</a:t>
            </a:r>
          </a:p>
        </p:txBody>
      </p:sp>
      <p:sp>
        <p:nvSpPr>
          <p:cNvPr id="12" name="Down Arrow 11"/>
          <p:cNvSpPr/>
          <p:nvPr/>
        </p:nvSpPr>
        <p:spPr>
          <a:xfrm rot="10800000">
            <a:off x="3491880" y="3933056"/>
            <a:ext cx="500066" cy="5715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0800000">
            <a:off x="3469080" y="2424308"/>
            <a:ext cx="500066" cy="572644"/>
          </a:xfrm>
          <a:prstGeom prst="downArrow">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436096" y="1996385"/>
            <a:ext cx="3312368" cy="2800767"/>
          </a:xfrm>
          <a:prstGeom prst="rect">
            <a:avLst/>
          </a:prstGeom>
          <a:noFill/>
        </p:spPr>
        <p:txBody>
          <a:bodyPr wrap="square" rtlCol="0">
            <a:spAutoFit/>
          </a:bodyPr>
          <a:lstStyle/>
          <a:p>
            <a:pPr algn="just"/>
            <a:r>
              <a:rPr lang="en-US" altLang="zh-CN" sz="2200" dirty="0" smtClean="0">
                <a:latin typeface="+mn-lt"/>
                <a:ea typeface="+mn-ea"/>
              </a:rPr>
              <a:t>Once a create table command is issued, a C-file with all specialized access function is generated, which is in turns gets loaded as DLL. These loaded functions are used by all SQL query accessing the compiled table </a:t>
            </a:r>
            <a:endParaRPr lang="en-US" altLang="zh-CN" sz="2200" dirty="0">
              <a:latin typeface="+mn-lt"/>
              <a:ea typeface="+mn-ea"/>
            </a:endParaRPr>
          </a:p>
        </p:txBody>
      </p:sp>
    </p:spTree>
  </p:cSld>
  <p:clrMapOvr>
    <a:masterClrMapping/>
  </p:clrMapOvr>
  <p:transition advClick="0" advTm="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Schema binding Contd…</a:t>
            </a:r>
            <a:endParaRPr lang="en-US" altLang="zh-CN" sz="3200" b="1" dirty="0">
              <a:solidFill>
                <a:srgbClr val="990000"/>
              </a:solidFill>
              <a:latin typeface="FrutigerNext LT Medium" pitchFamily="34" charset="0"/>
              <a:ea typeface="黑体" pitchFamily="49" charset="-122"/>
            </a:endParaRPr>
          </a:p>
        </p:txBody>
      </p:sp>
      <p:sp>
        <p:nvSpPr>
          <p:cNvPr id="18" name="TextBox 17"/>
          <p:cNvSpPr txBox="1"/>
          <p:nvPr/>
        </p:nvSpPr>
        <p:spPr>
          <a:xfrm>
            <a:off x="6372200" y="1700808"/>
            <a:ext cx="2304256" cy="3477875"/>
          </a:xfrm>
          <a:prstGeom prst="rect">
            <a:avLst/>
          </a:prstGeom>
          <a:noFill/>
        </p:spPr>
        <p:txBody>
          <a:bodyPr wrap="square" rtlCol="0">
            <a:spAutoFit/>
          </a:bodyPr>
          <a:lstStyle/>
          <a:p>
            <a:pPr algn="just"/>
            <a:r>
              <a:rPr lang="en-US" altLang="zh-CN" sz="2200" dirty="0" smtClean="0">
                <a:latin typeface="+mn-lt"/>
                <a:ea typeface="+mn-ea"/>
              </a:rPr>
              <a:t>This show overall interaction with schema bound. Any query issued from client can use schema bound function or normal function depending on the underlying table.</a:t>
            </a:r>
            <a:endParaRPr lang="en-US" altLang="zh-CN" sz="2200" dirty="0">
              <a:latin typeface="+mn-lt"/>
              <a:ea typeface="+mn-ea"/>
            </a:endParaRPr>
          </a:p>
        </p:txBody>
      </p:sp>
      <p:pic>
        <p:nvPicPr>
          <p:cNvPr id="145410" name="Picture 2"/>
          <p:cNvPicPr>
            <a:picLocks noChangeAspect="1" noChangeArrowheads="1"/>
          </p:cNvPicPr>
          <p:nvPr/>
        </p:nvPicPr>
        <p:blipFill>
          <a:blip r:embed="rId2" cstate="print"/>
          <a:srcRect/>
          <a:stretch>
            <a:fillRect/>
          </a:stretch>
        </p:blipFill>
        <p:spPr bwMode="auto">
          <a:xfrm>
            <a:off x="539552" y="2060848"/>
            <a:ext cx="5400600" cy="2524125"/>
          </a:xfrm>
          <a:prstGeom prst="rect">
            <a:avLst/>
          </a:prstGeom>
          <a:noFill/>
          <a:ln w="9525">
            <a:noFill/>
            <a:miter lim="800000"/>
            <a:headEnd/>
            <a:tailEnd/>
          </a:ln>
        </p:spPr>
      </p:pic>
    </p:spTree>
  </p:cSld>
  <p:clrMapOvr>
    <a:masterClrMapping/>
  </p:clrMapOvr>
  <p:transition advClick="0" advTm="8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1368152"/>
          </a:xfrm>
        </p:spPr>
        <p:txBody>
          <a:bodyPr>
            <a:normAutofit fontScale="77500" lnSpcReduction="20000"/>
          </a:bodyPr>
          <a:lstStyle/>
          <a:p>
            <a:pPr marL="0" indent="0" algn="just">
              <a:buNone/>
            </a:pPr>
            <a:r>
              <a:rPr lang="en-US" altLang="zh-CN" dirty="0" smtClean="0"/>
              <a:t>Schema:	</a:t>
            </a:r>
          </a:p>
          <a:p>
            <a:pPr marL="0" indent="0">
              <a:buNone/>
            </a:pPr>
            <a:r>
              <a:rPr lang="en-US" altLang="zh-CN" b="1" i="1" dirty="0" smtClean="0"/>
              <a:t>	create table </a:t>
            </a:r>
            <a:r>
              <a:rPr lang="en-US" altLang="zh-CN" b="1" i="1" dirty="0" err="1" smtClean="0"/>
              <a:t>tbl</a:t>
            </a:r>
            <a:r>
              <a:rPr lang="en-US" altLang="zh-CN" b="1" i="1" dirty="0" smtClean="0"/>
              <a:t> (id1 </a:t>
            </a:r>
            <a:r>
              <a:rPr lang="en-US" altLang="zh-CN" b="1" i="1" dirty="0" err="1" smtClean="0"/>
              <a:t>int</a:t>
            </a:r>
            <a:r>
              <a:rPr lang="en-US" altLang="zh-CN" b="1" i="1" dirty="0" smtClean="0"/>
              <a:t>, 	id2 float, </a:t>
            </a:r>
          </a:p>
          <a:p>
            <a:pPr marL="0" indent="0">
              <a:buNone/>
            </a:pPr>
            <a:r>
              <a:rPr lang="en-US" altLang="zh-CN" b="1" i="1" dirty="0" smtClean="0"/>
              <a:t>			id3 </a:t>
            </a:r>
            <a:r>
              <a:rPr lang="en-US" altLang="zh-CN" b="1" i="1" dirty="0" err="1" smtClean="0"/>
              <a:t>varchar</a:t>
            </a:r>
            <a:r>
              <a:rPr lang="en-US" altLang="zh-CN" b="1" i="1" dirty="0" smtClean="0"/>
              <a:t>(10), id4 </a:t>
            </a:r>
            <a:r>
              <a:rPr lang="en-US" altLang="zh-CN" b="1" i="1" dirty="0" err="1" smtClean="0"/>
              <a:t>bool</a:t>
            </a:r>
            <a:r>
              <a:rPr lang="en-US" altLang="zh-CN" b="1" i="1" dirty="0" smtClean="0"/>
              <a:t>);</a:t>
            </a:r>
          </a:p>
          <a:p>
            <a:pPr algn="just">
              <a:buNone/>
            </a:pPr>
            <a:r>
              <a:rPr lang="en-US" altLang="zh-CN" dirty="0" smtClean="0"/>
              <a:t>	</a:t>
            </a:r>
          </a:p>
        </p:txBody>
      </p:sp>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Schema binding: Example</a:t>
            </a:r>
            <a:endParaRPr lang="en-US" altLang="zh-CN" sz="3200" b="1" dirty="0">
              <a:solidFill>
                <a:srgbClr val="990000"/>
              </a:solidFill>
              <a:latin typeface="FrutigerNext LT Medium" pitchFamily="34" charset="0"/>
              <a:ea typeface="黑体" pitchFamily="49" charset="-122"/>
            </a:endParaRPr>
          </a:p>
        </p:txBody>
      </p:sp>
      <p:sp>
        <p:nvSpPr>
          <p:cNvPr id="6" name="TextBox 5"/>
          <p:cNvSpPr txBox="1"/>
          <p:nvPr/>
        </p:nvSpPr>
        <p:spPr>
          <a:xfrm>
            <a:off x="6588224" y="2492896"/>
            <a:ext cx="2304256" cy="3816429"/>
          </a:xfrm>
          <a:prstGeom prst="rect">
            <a:avLst/>
          </a:prstGeom>
          <a:noFill/>
        </p:spPr>
        <p:txBody>
          <a:bodyPr wrap="square" rtlCol="0">
            <a:spAutoFit/>
          </a:bodyPr>
          <a:lstStyle/>
          <a:p>
            <a:pPr algn="just"/>
            <a:r>
              <a:rPr lang="en-US" altLang="zh-CN" sz="2200" dirty="0" smtClean="0">
                <a:latin typeface="+mn-lt"/>
                <a:ea typeface="+mn-ea"/>
              </a:rPr>
              <a:t>Field id1 and id2 is going to be always stored at same offset and with same alignment, no change at run time. Only variable length attribute and attribute following this will have variable offset.</a:t>
            </a:r>
            <a:endParaRPr lang="en-US" altLang="zh-CN" sz="2200" dirty="0">
              <a:latin typeface="+mn-lt"/>
              <a:ea typeface="+mn-ea"/>
            </a:endParaRPr>
          </a:p>
        </p:txBody>
      </p:sp>
      <p:pic>
        <p:nvPicPr>
          <p:cNvPr id="140293" name="Picture 5"/>
          <p:cNvPicPr>
            <a:picLocks noChangeAspect="1" noChangeArrowheads="1"/>
          </p:cNvPicPr>
          <p:nvPr/>
        </p:nvPicPr>
        <p:blipFill>
          <a:blip r:embed="rId2" cstate="print"/>
          <a:srcRect/>
          <a:stretch>
            <a:fillRect/>
          </a:stretch>
        </p:blipFill>
        <p:spPr bwMode="auto">
          <a:xfrm>
            <a:off x="1115616" y="3501008"/>
            <a:ext cx="4943475" cy="1428750"/>
          </a:xfrm>
          <a:prstGeom prst="rect">
            <a:avLst/>
          </a:prstGeom>
          <a:noFill/>
          <a:ln w="9525">
            <a:noFill/>
            <a:miter lim="800000"/>
            <a:headEnd/>
            <a:tailEnd/>
          </a:ln>
        </p:spPr>
      </p:pic>
    </p:spTree>
  </p:cSld>
  <p:clrMapOvr>
    <a:masterClrMapping/>
  </p:clrMapOvr>
  <p:transition advClick="0" advTm="8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544616"/>
          </a:xfrm>
        </p:spPr>
        <p:txBody>
          <a:bodyPr>
            <a:normAutofit fontScale="62500" lnSpcReduction="20000"/>
          </a:bodyPr>
          <a:lstStyle/>
          <a:p>
            <a:pPr algn="just">
              <a:buNone/>
            </a:pPr>
            <a:r>
              <a:rPr lang="en-US" altLang="zh-CN" sz="3400" b="1" dirty="0" smtClean="0"/>
              <a:t>Using current approach</a:t>
            </a:r>
            <a:r>
              <a:rPr lang="en-US" altLang="zh-CN" dirty="0" smtClean="0"/>
              <a:t>:</a:t>
            </a:r>
          </a:p>
          <a:p>
            <a:pPr algn="just">
              <a:buNone/>
            </a:pPr>
            <a:r>
              <a:rPr lang="en-US" altLang="zh-CN" dirty="0" smtClean="0"/>
              <a:t>		</a:t>
            </a:r>
          </a:p>
          <a:p>
            <a:pPr algn="just">
              <a:buNone/>
            </a:pPr>
            <a:endParaRPr lang="en-US" altLang="zh-CN" dirty="0" smtClean="0"/>
          </a:p>
          <a:p>
            <a:pPr algn="just">
              <a:buNone/>
            </a:pPr>
            <a:endParaRPr lang="en-US" altLang="zh-CN" dirty="0" smtClean="0"/>
          </a:p>
          <a:p>
            <a:pPr algn="just">
              <a:buNone/>
            </a:pPr>
            <a:endParaRPr lang="en-US" altLang="zh-CN" dirty="0" smtClean="0"/>
          </a:p>
          <a:p>
            <a:pPr algn="just">
              <a:buNone/>
            </a:pPr>
            <a:endParaRPr lang="en-US" altLang="zh-CN" b="1" dirty="0" smtClean="0"/>
          </a:p>
          <a:p>
            <a:pPr algn="just">
              <a:buNone/>
            </a:pPr>
            <a:endParaRPr lang="en-US" altLang="zh-CN" b="1" dirty="0" smtClean="0"/>
          </a:p>
          <a:p>
            <a:pPr algn="just">
              <a:buNone/>
            </a:pPr>
            <a:endParaRPr lang="en-US" altLang="zh-CN" b="1" dirty="0" smtClean="0"/>
          </a:p>
          <a:p>
            <a:pPr algn="just">
              <a:buNone/>
            </a:pPr>
            <a:r>
              <a:rPr lang="en-US" altLang="zh-CN" sz="3400" b="1" dirty="0" smtClean="0"/>
              <a:t>Access Using specialized code</a:t>
            </a:r>
            <a:r>
              <a:rPr lang="en-US" altLang="zh-CN" dirty="0" smtClean="0"/>
              <a:t>:</a:t>
            </a:r>
          </a:p>
          <a:p>
            <a:pPr algn="just">
              <a:buNone/>
            </a:pPr>
            <a:r>
              <a:rPr lang="en-US" altLang="zh-CN" dirty="0" smtClean="0"/>
              <a:t>		method-1:</a:t>
            </a:r>
          </a:p>
          <a:p>
            <a:pPr algn="just">
              <a:buNone/>
            </a:pPr>
            <a:endParaRPr lang="en-US" altLang="zh-CN" dirty="0" smtClean="0"/>
          </a:p>
          <a:p>
            <a:pPr algn="just">
              <a:buNone/>
            </a:pPr>
            <a:r>
              <a:rPr lang="en-US" altLang="zh-CN" dirty="0" smtClean="0"/>
              <a:t>	 	</a:t>
            </a:r>
          </a:p>
          <a:p>
            <a:pPr algn="just">
              <a:buNone/>
            </a:pPr>
            <a:r>
              <a:rPr lang="en-US" altLang="zh-CN" dirty="0" smtClean="0"/>
              <a:t>		method-2:</a:t>
            </a:r>
          </a:p>
          <a:p>
            <a:pPr algn="just">
              <a:buNone/>
            </a:pPr>
            <a:endParaRPr lang="en-US" altLang="zh-CN" dirty="0" smtClean="0"/>
          </a:p>
          <a:p>
            <a:pPr algn="just">
              <a:buNone/>
            </a:pPr>
            <a:endParaRPr lang="en-US" altLang="zh-CN" dirty="0" smtClean="0"/>
          </a:p>
          <a:p>
            <a:pPr algn="just">
              <a:buNone/>
            </a:pPr>
            <a:endParaRPr lang="en-US" altLang="zh-CN" dirty="0" smtClean="0"/>
          </a:p>
          <a:p>
            <a:pPr algn="just">
              <a:buNone/>
            </a:pPr>
            <a:r>
              <a:rPr lang="en-US" altLang="zh-CN" dirty="0" smtClean="0"/>
              <a:t>	</a:t>
            </a:r>
            <a:endParaRPr lang="en-US" altLang="zh-CN" dirty="0" smtClean="0"/>
          </a:p>
          <a:p>
            <a:pPr marL="273050" indent="-273050" algn="just">
              <a:buNone/>
              <a:tabLst>
                <a:tab pos="1428750" algn="l"/>
              </a:tabLst>
            </a:pPr>
            <a:r>
              <a:rPr lang="en-US" altLang="zh-CN" sz="3400" b="1" dirty="0" smtClean="0"/>
              <a:t>Conclusion</a:t>
            </a:r>
            <a:r>
              <a:rPr lang="en-US" altLang="zh-CN" sz="3400" dirty="0" smtClean="0"/>
              <a:t>: </a:t>
            </a:r>
            <a:r>
              <a:rPr lang="en-US" altLang="zh-CN" sz="3400" i="1" dirty="0" smtClean="0">
                <a:solidFill>
                  <a:srgbClr val="FF0000"/>
                </a:solidFill>
              </a:rPr>
              <a:t>Specialized code uses fewer number of instruction compare to generalized </a:t>
            </a:r>
            <a:r>
              <a:rPr lang="en-US" altLang="zh-CN" sz="3400" i="1" dirty="0" smtClean="0">
                <a:solidFill>
                  <a:srgbClr val="FF0000"/>
                </a:solidFill>
              </a:rPr>
              <a:t>code 		and </a:t>
            </a:r>
            <a:r>
              <a:rPr lang="en-US" altLang="zh-CN" sz="3400" i="1" dirty="0" smtClean="0">
                <a:solidFill>
                  <a:srgbClr val="FF0000"/>
                </a:solidFill>
              </a:rPr>
              <a:t>hence better performance</a:t>
            </a:r>
            <a:r>
              <a:rPr lang="en-US" altLang="zh-CN" sz="3400" dirty="0" smtClean="0"/>
              <a:t>.</a:t>
            </a:r>
          </a:p>
        </p:txBody>
      </p:sp>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Schema binding: Example</a:t>
            </a:r>
            <a:endParaRPr lang="en-US" altLang="zh-CN" sz="3200" b="1" dirty="0">
              <a:solidFill>
                <a:srgbClr val="990000"/>
              </a:solidFill>
              <a:latin typeface="FrutigerNext LT Medium" pitchFamily="34" charset="0"/>
              <a:ea typeface="黑体" pitchFamily="49" charset="-122"/>
            </a:endParaRPr>
          </a:p>
        </p:txBody>
      </p:sp>
      <p:sp>
        <p:nvSpPr>
          <p:cNvPr id="8" name="Rounded Rectangle 7"/>
          <p:cNvSpPr/>
          <p:nvPr/>
        </p:nvSpPr>
        <p:spPr>
          <a:xfrm>
            <a:off x="2411760" y="1484784"/>
            <a:ext cx="4968552" cy="18002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altLang="zh-CN" dirty="0" smtClean="0">
              <a:solidFill>
                <a:srgbClr val="002060"/>
              </a:solidFill>
            </a:endParaRPr>
          </a:p>
          <a:p>
            <a:pPr>
              <a:lnSpc>
                <a:spcPts val="2160"/>
              </a:lnSpc>
              <a:buNone/>
            </a:pPr>
            <a:endParaRPr lang="en-US" altLang="zh-CN" dirty="0" smtClean="0">
              <a:solidFill>
                <a:srgbClr val="002060"/>
              </a:solidFill>
            </a:endParaRPr>
          </a:p>
        </p:txBody>
      </p:sp>
      <p:sp>
        <p:nvSpPr>
          <p:cNvPr id="9" name="TextBox 8"/>
          <p:cNvSpPr txBox="1"/>
          <p:nvPr/>
        </p:nvSpPr>
        <p:spPr>
          <a:xfrm>
            <a:off x="7524328" y="1412776"/>
            <a:ext cx="1368152" cy="1815882"/>
          </a:xfrm>
          <a:prstGeom prst="rect">
            <a:avLst/>
          </a:prstGeom>
          <a:noFill/>
        </p:spPr>
        <p:txBody>
          <a:bodyPr wrap="square" rtlCol="0">
            <a:spAutoFit/>
          </a:bodyPr>
          <a:lstStyle/>
          <a:p>
            <a:pPr algn="just"/>
            <a:r>
              <a:rPr lang="en-US" altLang="zh-CN" sz="1600" dirty="0" smtClean="0">
                <a:latin typeface="+mn-lt"/>
                <a:ea typeface="+mn-ea"/>
              </a:rPr>
              <a:t>Each Line here is macro, which invokes multiple condition check to decide the action</a:t>
            </a:r>
            <a:endParaRPr lang="en-US" altLang="zh-CN" sz="1600" dirty="0">
              <a:latin typeface="+mn-lt"/>
              <a:ea typeface="+mn-ea"/>
            </a:endParaRPr>
          </a:p>
        </p:txBody>
      </p:sp>
      <p:sp>
        <p:nvSpPr>
          <p:cNvPr id="12" name="TextBox 11"/>
          <p:cNvSpPr txBox="1"/>
          <p:nvPr/>
        </p:nvSpPr>
        <p:spPr>
          <a:xfrm>
            <a:off x="2627784" y="1484784"/>
            <a:ext cx="4752528" cy="1815882"/>
          </a:xfrm>
          <a:prstGeom prst="rect">
            <a:avLst/>
          </a:prstGeom>
          <a:noFill/>
        </p:spPr>
        <p:txBody>
          <a:bodyPr wrap="square" rtlCol="0">
            <a:spAutoFit/>
          </a:bodyPr>
          <a:lstStyle/>
          <a:p>
            <a:pPr lvl="0" algn="just"/>
            <a:r>
              <a:rPr lang="en-US" altLang="zh-CN" sz="1600" dirty="0" smtClean="0">
                <a:solidFill>
                  <a:srgbClr val="002060"/>
                </a:solidFill>
                <a:latin typeface="+mn-lt"/>
                <a:ea typeface="+mn-ea"/>
              </a:rPr>
              <a:t>if (</a:t>
            </a:r>
            <a:r>
              <a:rPr lang="en-US" altLang="zh-CN" sz="1600" dirty="0" err="1" smtClean="0">
                <a:solidFill>
                  <a:srgbClr val="002060"/>
                </a:solidFill>
                <a:latin typeface="+mn-lt"/>
                <a:ea typeface="+mn-ea"/>
              </a:rPr>
              <a:t>thisatt</a:t>
            </a:r>
            <a:r>
              <a:rPr lang="en-US" altLang="zh-CN" sz="1600" dirty="0" smtClean="0">
                <a:solidFill>
                  <a:srgbClr val="002060"/>
                </a:solidFill>
                <a:latin typeface="+mn-lt"/>
                <a:ea typeface="+mn-ea"/>
              </a:rPr>
              <a:t>-&gt;</a:t>
            </a:r>
            <a:r>
              <a:rPr lang="en-US" altLang="zh-CN" sz="1600" dirty="0" err="1" smtClean="0">
                <a:solidFill>
                  <a:srgbClr val="002060"/>
                </a:solidFill>
                <a:latin typeface="+mn-lt"/>
                <a:ea typeface="+mn-ea"/>
              </a:rPr>
              <a:t>attlen</a:t>
            </a:r>
            <a:r>
              <a:rPr lang="en-US" altLang="zh-CN" sz="1600" dirty="0" smtClean="0">
                <a:solidFill>
                  <a:srgbClr val="002060"/>
                </a:solidFill>
                <a:latin typeface="+mn-lt"/>
                <a:ea typeface="+mn-ea"/>
              </a:rPr>
              <a:t> != -1)</a:t>
            </a:r>
          </a:p>
          <a:p>
            <a:pPr lvl="0" algn="just"/>
            <a:r>
              <a:rPr lang="en-US" altLang="zh-CN" sz="1600" dirty="0" smtClean="0">
                <a:solidFill>
                  <a:srgbClr val="002060"/>
                </a:solidFill>
                <a:latin typeface="+mn-lt"/>
                <a:ea typeface="+mn-ea"/>
              </a:rPr>
              <a:t>{</a:t>
            </a:r>
          </a:p>
          <a:p>
            <a:pPr lvl="0" algn="just"/>
            <a:r>
              <a:rPr lang="en-US" altLang="zh-CN" sz="1600" dirty="0" smtClean="0">
                <a:solidFill>
                  <a:srgbClr val="002060"/>
                </a:solidFill>
                <a:latin typeface="+mn-lt"/>
                <a:ea typeface="+mn-ea"/>
              </a:rPr>
              <a:t>       offset = </a:t>
            </a:r>
            <a:r>
              <a:rPr lang="en-US" altLang="zh-CN" sz="1600" dirty="0" err="1" smtClean="0">
                <a:solidFill>
                  <a:srgbClr val="002060"/>
                </a:solidFill>
                <a:latin typeface="+mn-lt"/>
                <a:ea typeface="+mn-ea"/>
              </a:rPr>
              <a:t>att_align_nominal</a:t>
            </a:r>
            <a:r>
              <a:rPr lang="en-US" altLang="zh-CN" sz="1600" dirty="0" smtClean="0">
                <a:solidFill>
                  <a:srgbClr val="002060"/>
                </a:solidFill>
                <a:latin typeface="+mn-lt"/>
                <a:ea typeface="+mn-ea"/>
              </a:rPr>
              <a:t>(off, </a:t>
            </a:r>
            <a:r>
              <a:rPr lang="en-US" altLang="zh-CN" sz="1600" dirty="0" err="1" smtClean="0">
                <a:solidFill>
                  <a:srgbClr val="002060"/>
                </a:solidFill>
                <a:latin typeface="+mn-lt"/>
                <a:ea typeface="+mn-ea"/>
              </a:rPr>
              <a:t>thisatt</a:t>
            </a:r>
            <a:r>
              <a:rPr lang="en-US" altLang="zh-CN" sz="1600" dirty="0" smtClean="0">
                <a:solidFill>
                  <a:srgbClr val="002060"/>
                </a:solidFill>
                <a:latin typeface="+mn-lt"/>
                <a:ea typeface="+mn-ea"/>
              </a:rPr>
              <a:t>-&gt;</a:t>
            </a:r>
            <a:r>
              <a:rPr lang="en-US" altLang="zh-CN" sz="1600" dirty="0" err="1" smtClean="0">
                <a:solidFill>
                  <a:srgbClr val="002060"/>
                </a:solidFill>
                <a:latin typeface="+mn-lt"/>
                <a:ea typeface="+mn-ea"/>
              </a:rPr>
              <a:t>attalign</a:t>
            </a:r>
            <a:r>
              <a:rPr lang="en-US" altLang="zh-CN" sz="1600" dirty="0" smtClean="0">
                <a:solidFill>
                  <a:srgbClr val="002060"/>
                </a:solidFill>
                <a:latin typeface="+mn-lt"/>
                <a:ea typeface="+mn-ea"/>
              </a:rPr>
              <a:t>)</a:t>
            </a:r>
          </a:p>
          <a:p>
            <a:pPr lvl="0" algn="just"/>
            <a:r>
              <a:rPr lang="en-US" altLang="zh-CN" sz="1600" dirty="0" smtClean="0">
                <a:solidFill>
                  <a:srgbClr val="002060"/>
                </a:solidFill>
                <a:latin typeface="+mn-lt"/>
                <a:ea typeface="+mn-ea"/>
              </a:rPr>
              <a:t>       values[1] = </a:t>
            </a:r>
            <a:r>
              <a:rPr lang="en-US" altLang="zh-CN" sz="1600" dirty="0" err="1" smtClean="0">
                <a:solidFill>
                  <a:srgbClr val="002060"/>
                </a:solidFill>
                <a:latin typeface="+mn-lt"/>
                <a:ea typeface="+mn-ea"/>
              </a:rPr>
              <a:t>fetchatt</a:t>
            </a:r>
            <a:r>
              <a:rPr lang="en-US" altLang="zh-CN" sz="1600" dirty="0" smtClean="0">
                <a:solidFill>
                  <a:srgbClr val="002060"/>
                </a:solidFill>
                <a:latin typeface="+mn-lt"/>
                <a:ea typeface="+mn-ea"/>
              </a:rPr>
              <a:t>(</a:t>
            </a:r>
            <a:r>
              <a:rPr lang="en-US" altLang="zh-CN" sz="1600" dirty="0" err="1" smtClean="0">
                <a:solidFill>
                  <a:srgbClr val="002060"/>
                </a:solidFill>
                <a:latin typeface="+mn-lt"/>
                <a:ea typeface="+mn-ea"/>
              </a:rPr>
              <a:t>thisatt</a:t>
            </a:r>
            <a:r>
              <a:rPr lang="en-US" altLang="zh-CN" sz="1600" dirty="0" smtClean="0">
                <a:solidFill>
                  <a:srgbClr val="002060"/>
                </a:solidFill>
                <a:latin typeface="+mn-lt"/>
                <a:ea typeface="+mn-ea"/>
              </a:rPr>
              <a:t>, </a:t>
            </a:r>
            <a:r>
              <a:rPr lang="en-US" altLang="zh-CN" sz="1600" dirty="0" err="1" smtClean="0">
                <a:solidFill>
                  <a:srgbClr val="002060"/>
                </a:solidFill>
                <a:latin typeface="+mn-lt"/>
                <a:ea typeface="+mn-ea"/>
              </a:rPr>
              <a:t>tp</a:t>
            </a:r>
            <a:r>
              <a:rPr lang="en-US" altLang="zh-CN" sz="1600" dirty="0" smtClean="0">
                <a:solidFill>
                  <a:srgbClr val="002060"/>
                </a:solidFill>
                <a:latin typeface="+mn-lt"/>
                <a:ea typeface="+mn-ea"/>
              </a:rPr>
              <a:t> + offset)</a:t>
            </a:r>
          </a:p>
          <a:p>
            <a:pPr lvl="0" algn="just"/>
            <a:r>
              <a:rPr lang="en-US" altLang="zh-CN" sz="1600" dirty="0" smtClean="0">
                <a:solidFill>
                  <a:srgbClr val="002060"/>
                </a:solidFill>
                <a:latin typeface="+mn-lt"/>
                <a:ea typeface="+mn-ea"/>
              </a:rPr>
              <a:t>       offset = </a:t>
            </a:r>
            <a:r>
              <a:rPr lang="en-US" altLang="zh-CN" sz="1600" dirty="0" err="1" smtClean="0">
                <a:solidFill>
                  <a:srgbClr val="002060"/>
                </a:solidFill>
                <a:latin typeface="+mn-lt"/>
                <a:ea typeface="+mn-ea"/>
              </a:rPr>
              <a:t>att_addlength_pointer</a:t>
            </a:r>
            <a:r>
              <a:rPr lang="en-US" altLang="zh-CN" sz="1600" dirty="0" smtClean="0">
                <a:solidFill>
                  <a:srgbClr val="002060"/>
                </a:solidFill>
                <a:latin typeface="+mn-lt"/>
                <a:ea typeface="+mn-ea"/>
              </a:rPr>
              <a:t>(off, </a:t>
            </a:r>
            <a:r>
              <a:rPr lang="en-US" altLang="zh-CN" sz="1600" dirty="0" err="1" smtClean="0">
                <a:solidFill>
                  <a:srgbClr val="002060"/>
                </a:solidFill>
                <a:latin typeface="+mn-lt"/>
                <a:ea typeface="+mn-ea"/>
              </a:rPr>
              <a:t>thisatt</a:t>
            </a:r>
            <a:r>
              <a:rPr lang="en-US" altLang="zh-CN" sz="1600" dirty="0" smtClean="0">
                <a:solidFill>
                  <a:srgbClr val="002060"/>
                </a:solidFill>
                <a:latin typeface="+mn-lt"/>
                <a:ea typeface="+mn-ea"/>
              </a:rPr>
              <a:t>-&gt;</a:t>
            </a:r>
            <a:r>
              <a:rPr lang="en-US" altLang="zh-CN" sz="1600" dirty="0" err="1" smtClean="0">
                <a:solidFill>
                  <a:srgbClr val="002060"/>
                </a:solidFill>
                <a:latin typeface="+mn-lt"/>
                <a:ea typeface="+mn-ea"/>
              </a:rPr>
              <a:t>attlen</a:t>
            </a:r>
            <a:r>
              <a:rPr lang="en-US" altLang="zh-CN" sz="1600" dirty="0" smtClean="0">
                <a:solidFill>
                  <a:srgbClr val="002060"/>
                </a:solidFill>
                <a:latin typeface="+mn-lt"/>
                <a:ea typeface="+mn-ea"/>
              </a:rPr>
              <a:t>, 			</a:t>
            </a:r>
            <a:r>
              <a:rPr lang="en-US" altLang="zh-CN" sz="1600" dirty="0" err="1" smtClean="0">
                <a:solidFill>
                  <a:srgbClr val="002060"/>
                </a:solidFill>
                <a:latin typeface="+mn-lt"/>
                <a:ea typeface="+mn-ea"/>
              </a:rPr>
              <a:t>tp</a:t>
            </a:r>
            <a:r>
              <a:rPr lang="en-US" altLang="zh-CN" sz="1600" dirty="0" smtClean="0">
                <a:solidFill>
                  <a:srgbClr val="002060"/>
                </a:solidFill>
                <a:latin typeface="+mn-lt"/>
                <a:ea typeface="+mn-ea"/>
              </a:rPr>
              <a:t> + off);</a:t>
            </a:r>
          </a:p>
          <a:p>
            <a:pPr lvl="0" algn="just"/>
            <a:r>
              <a:rPr lang="en-US" altLang="zh-CN" sz="1600" dirty="0" smtClean="0">
                <a:solidFill>
                  <a:srgbClr val="002060"/>
                </a:solidFill>
                <a:latin typeface="+mn-lt"/>
                <a:ea typeface="+mn-ea"/>
              </a:rPr>
              <a:t>}</a:t>
            </a:r>
            <a:endParaRPr lang="en-US" altLang="zh-CN" sz="1600" dirty="0">
              <a:solidFill>
                <a:srgbClr val="002060"/>
              </a:solidFill>
              <a:latin typeface="+mn-lt"/>
              <a:ea typeface="+mn-ea"/>
            </a:endParaRPr>
          </a:p>
        </p:txBody>
      </p:sp>
      <p:sp>
        <p:nvSpPr>
          <p:cNvPr id="16" name="Rounded Rectangle 15"/>
          <p:cNvSpPr/>
          <p:nvPr/>
        </p:nvSpPr>
        <p:spPr>
          <a:xfrm>
            <a:off x="2411760" y="4077072"/>
            <a:ext cx="4968552" cy="4320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Rounded Rectangle 16"/>
          <p:cNvSpPr/>
          <p:nvPr/>
        </p:nvSpPr>
        <p:spPr>
          <a:xfrm>
            <a:off x="2411760" y="4869160"/>
            <a:ext cx="4968552" cy="86409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60"/>
              </a:lnSpc>
              <a:buNone/>
            </a:pPr>
            <a:endParaRPr lang="en-US" altLang="zh-CN" dirty="0" smtClean="0">
              <a:solidFill>
                <a:srgbClr val="002060"/>
              </a:solidFill>
            </a:endParaRPr>
          </a:p>
        </p:txBody>
      </p:sp>
      <p:sp>
        <p:nvSpPr>
          <p:cNvPr id="18" name="TextBox 17"/>
          <p:cNvSpPr txBox="1"/>
          <p:nvPr/>
        </p:nvSpPr>
        <p:spPr>
          <a:xfrm>
            <a:off x="2699792" y="4077072"/>
            <a:ext cx="4392488" cy="338554"/>
          </a:xfrm>
          <a:prstGeom prst="rect">
            <a:avLst/>
          </a:prstGeom>
          <a:noFill/>
        </p:spPr>
        <p:txBody>
          <a:bodyPr wrap="square" rtlCol="0">
            <a:spAutoFit/>
          </a:bodyPr>
          <a:lstStyle/>
          <a:p>
            <a:pPr lvl="0"/>
            <a:r>
              <a:rPr lang="en-US" altLang="zh-CN" sz="1600" dirty="0" smtClean="0">
                <a:solidFill>
                  <a:srgbClr val="002060"/>
                </a:solidFill>
                <a:latin typeface="+mn-lt"/>
                <a:ea typeface="+mn-ea"/>
              </a:rPr>
              <a:t>values[1]  = ((</a:t>
            </a:r>
            <a:r>
              <a:rPr lang="en-US" altLang="zh-CN" sz="1600" dirty="0" err="1" smtClean="0">
                <a:solidFill>
                  <a:srgbClr val="002060"/>
                </a:solidFill>
                <a:latin typeface="+mn-lt"/>
                <a:ea typeface="+mn-ea"/>
              </a:rPr>
              <a:t>struct</a:t>
            </a:r>
            <a:r>
              <a:rPr lang="en-US" altLang="zh-CN" sz="1600" dirty="0" smtClean="0">
                <a:solidFill>
                  <a:srgbClr val="002060"/>
                </a:solidFill>
                <a:latin typeface="+mn-lt"/>
                <a:ea typeface="+mn-ea"/>
              </a:rPr>
              <a:t> </a:t>
            </a:r>
            <a:r>
              <a:rPr lang="en-US" altLang="zh-CN" sz="1600" dirty="0" err="1" smtClean="0">
                <a:solidFill>
                  <a:srgbClr val="002060"/>
                </a:solidFill>
                <a:latin typeface="+mn-lt"/>
                <a:ea typeface="+mn-ea"/>
              </a:rPr>
              <a:t>tbl_xxx</a:t>
            </a:r>
            <a:r>
              <a:rPr lang="en-US" altLang="zh-CN" sz="1600" dirty="0" smtClean="0">
                <a:solidFill>
                  <a:srgbClr val="002060"/>
                </a:solidFill>
                <a:latin typeface="+mn-lt"/>
                <a:ea typeface="+mn-ea"/>
              </a:rPr>
              <a:t>*)</a:t>
            </a:r>
            <a:r>
              <a:rPr lang="en-US" altLang="zh-CN" sz="1600" dirty="0" err="1" smtClean="0">
                <a:solidFill>
                  <a:srgbClr val="002060"/>
                </a:solidFill>
                <a:latin typeface="+mn-lt"/>
                <a:ea typeface="+mn-ea"/>
              </a:rPr>
              <a:t>tp</a:t>
            </a:r>
            <a:r>
              <a:rPr lang="en-US" altLang="zh-CN" sz="1600" dirty="0" smtClean="0">
                <a:solidFill>
                  <a:srgbClr val="002060"/>
                </a:solidFill>
                <a:latin typeface="+mn-lt"/>
                <a:ea typeface="+mn-ea"/>
              </a:rPr>
              <a:t>)-&gt;id2;</a:t>
            </a:r>
            <a:endParaRPr lang="en-US" altLang="zh-CN" sz="1600" dirty="0">
              <a:solidFill>
                <a:srgbClr val="002060"/>
              </a:solidFill>
              <a:latin typeface="+mn-lt"/>
              <a:ea typeface="+mn-ea"/>
            </a:endParaRPr>
          </a:p>
        </p:txBody>
      </p:sp>
      <p:sp>
        <p:nvSpPr>
          <p:cNvPr id="19" name="TextBox 18"/>
          <p:cNvSpPr txBox="1"/>
          <p:nvPr/>
        </p:nvSpPr>
        <p:spPr>
          <a:xfrm>
            <a:off x="2699792" y="4869161"/>
            <a:ext cx="4464496" cy="938719"/>
          </a:xfrm>
          <a:prstGeom prst="rect">
            <a:avLst/>
          </a:prstGeom>
          <a:noFill/>
        </p:spPr>
        <p:txBody>
          <a:bodyPr wrap="square" rtlCol="0">
            <a:spAutoFit/>
          </a:bodyPr>
          <a:lstStyle/>
          <a:p>
            <a:pPr>
              <a:lnSpc>
                <a:spcPts val="2160"/>
              </a:lnSpc>
            </a:pPr>
            <a:r>
              <a:rPr lang="en-US" altLang="zh-CN" sz="1600" dirty="0" smtClean="0">
                <a:solidFill>
                  <a:srgbClr val="002060"/>
                </a:solidFill>
                <a:latin typeface="+mn-lt"/>
                <a:ea typeface="+mn-ea"/>
              </a:rPr>
              <a:t>offset = DOUBLEALIGN(offset);</a:t>
            </a:r>
          </a:p>
          <a:p>
            <a:pPr>
              <a:lnSpc>
                <a:spcPts val="2160"/>
              </a:lnSpc>
            </a:pPr>
            <a:r>
              <a:rPr lang="en-US" altLang="zh-CN" sz="1600" dirty="0" smtClean="0">
                <a:solidFill>
                  <a:srgbClr val="002060"/>
                </a:solidFill>
                <a:latin typeface="+mn-lt"/>
                <a:ea typeface="+mn-ea"/>
              </a:rPr>
              <a:t>values[1] = *((Datum *)(</a:t>
            </a:r>
            <a:r>
              <a:rPr lang="en-US" altLang="zh-CN" sz="1600" dirty="0" err="1" smtClean="0">
                <a:solidFill>
                  <a:srgbClr val="002060"/>
                </a:solidFill>
                <a:latin typeface="+mn-lt"/>
                <a:ea typeface="+mn-ea"/>
              </a:rPr>
              <a:t>tp</a:t>
            </a:r>
            <a:r>
              <a:rPr lang="en-US" altLang="zh-CN" sz="1600" dirty="0" smtClean="0">
                <a:solidFill>
                  <a:srgbClr val="002060"/>
                </a:solidFill>
                <a:latin typeface="+mn-lt"/>
                <a:ea typeface="+mn-ea"/>
              </a:rPr>
              <a:t> + offset));</a:t>
            </a:r>
          </a:p>
          <a:p>
            <a:pPr>
              <a:lnSpc>
                <a:spcPts val="2160"/>
              </a:lnSpc>
            </a:pPr>
            <a:r>
              <a:rPr lang="en-US" altLang="zh-CN" sz="1600" dirty="0" smtClean="0">
                <a:solidFill>
                  <a:srgbClr val="002060"/>
                </a:solidFill>
                <a:latin typeface="+mn-lt"/>
                <a:ea typeface="+mn-ea"/>
              </a:rPr>
              <a:t>offset += 8;</a:t>
            </a:r>
            <a:endParaRPr lang="en-US" altLang="zh-CN" sz="1600" dirty="0">
              <a:solidFill>
                <a:srgbClr val="002060"/>
              </a:solidFill>
              <a:latin typeface="+mn-lt"/>
              <a:ea typeface="+mn-ea"/>
            </a:endParaRPr>
          </a:p>
        </p:txBody>
      </p:sp>
      <p:sp>
        <p:nvSpPr>
          <p:cNvPr id="11" name="TextBox 10"/>
          <p:cNvSpPr txBox="1"/>
          <p:nvPr/>
        </p:nvSpPr>
        <p:spPr>
          <a:xfrm>
            <a:off x="7524328" y="4437112"/>
            <a:ext cx="1368152" cy="830997"/>
          </a:xfrm>
          <a:prstGeom prst="rect">
            <a:avLst/>
          </a:prstGeom>
          <a:noFill/>
        </p:spPr>
        <p:txBody>
          <a:bodyPr wrap="square" rtlCol="0">
            <a:spAutoFit/>
          </a:bodyPr>
          <a:lstStyle/>
          <a:p>
            <a:pPr algn="just"/>
            <a:r>
              <a:rPr lang="en-US" altLang="zh-CN" sz="1600" dirty="0" smtClean="0">
                <a:latin typeface="+mn-lt"/>
                <a:ea typeface="+mn-ea"/>
              </a:rPr>
              <a:t>See details about this in further slides.</a:t>
            </a:r>
            <a:endParaRPr lang="en-US" altLang="zh-CN" sz="1600" dirty="0">
              <a:latin typeface="+mn-lt"/>
              <a:ea typeface="+mn-ea"/>
            </a:endParaRPr>
          </a:p>
        </p:txBody>
      </p:sp>
    </p:spTree>
  </p:cSld>
  <p:clrMapOvr>
    <a:masterClrMapping/>
  </p:clrMapOvr>
  <p:transition advClick="0" advTm="8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algn="just">
              <a:buNone/>
            </a:pPr>
            <a:r>
              <a:rPr lang="en-US" altLang="zh-CN" sz="2400" dirty="0" smtClean="0"/>
              <a:t>Solution can be categorized as:</a:t>
            </a:r>
          </a:p>
          <a:p>
            <a:pPr marL="514350" indent="-514350" algn="just">
              <a:buNone/>
            </a:pPr>
            <a:r>
              <a:rPr lang="en-US" altLang="zh-CN" sz="2400" dirty="0" smtClean="0"/>
              <a:t>1 	</a:t>
            </a:r>
            <a:r>
              <a:rPr lang="en-US" altLang="zh-CN" sz="2400" dirty="0" smtClean="0">
                <a:sym typeface="Wingdings" pitchFamily="2" charset="2"/>
              </a:rPr>
              <a:t> 		</a:t>
            </a:r>
            <a:r>
              <a:rPr lang="en-US" altLang="zh-CN" sz="2400" dirty="0" smtClean="0"/>
              <a:t>Opting for schema bind.</a:t>
            </a:r>
          </a:p>
          <a:p>
            <a:pPr marL="514350" indent="-514350" algn="just">
              <a:buNone/>
            </a:pPr>
            <a:r>
              <a:rPr lang="en-US" altLang="zh-CN" sz="2400" dirty="0" smtClean="0"/>
              <a:t>2 	</a:t>
            </a:r>
            <a:r>
              <a:rPr lang="en-US" altLang="zh-CN" sz="2400" dirty="0" smtClean="0">
                <a:sym typeface="Wingdings" pitchFamily="2" charset="2"/>
              </a:rPr>
              <a:t>		</a:t>
            </a:r>
            <a:r>
              <a:rPr lang="en-US" altLang="zh-CN" sz="2400" dirty="0" smtClean="0"/>
              <a:t>Functions to be customized.</a:t>
            </a:r>
          </a:p>
          <a:p>
            <a:pPr marL="514350" indent="-514350" algn="just">
              <a:buNone/>
            </a:pPr>
            <a:r>
              <a:rPr lang="en-US" altLang="zh-CN" sz="2400" dirty="0" smtClean="0"/>
              <a:t>3 	</a:t>
            </a:r>
            <a:r>
              <a:rPr lang="en-US" altLang="zh-CN" sz="2400" dirty="0" smtClean="0">
                <a:sym typeface="Wingdings" pitchFamily="2" charset="2"/>
              </a:rPr>
              <a:t>		</a:t>
            </a:r>
            <a:r>
              <a:rPr lang="en-US" altLang="zh-CN" sz="2400" dirty="0" smtClean="0"/>
              <a:t>Customized function generation.</a:t>
            </a:r>
          </a:p>
          <a:p>
            <a:pPr marL="514350" indent="-514350" algn="just">
              <a:buNone/>
            </a:pPr>
            <a:r>
              <a:rPr lang="en-US" altLang="zh-CN" sz="2400" dirty="0" smtClean="0"/>
              <a:t>4 	</a:t>
            </a:r>
            <a:r>
              <a:rPr lang="en-US" altLang="zh-CN" sz="2400" dirty="0" smtClean="0">
                <a:sym typeface="Wingdings" pitchFamily="2" charset="2"/>
              </a:rPr>
              <a:t>		</a:t>
            </a:r>
            <a:r>
              <a:rPr lang="en-US" altLang="zh-CN" sz="2400" dirty="0" smtClean="0"/>
              <a:t>Loading of customized function. </a:t>
            </a:r>
          </a:p>
          <a:p>
            <a:pPr marL="514350" indent="-514350" algn="just">
              <a:buNone/>
            </a:pPr>
            <a:r>
              <a:rPr lang="en-US" sz="2400" dirty="0" smtClean="0"/>
              <a:t>5 	</a:t>
            </a:r>
            <a:r>
              <a:rPr lang="en-US" sz="2400" dirty="0" smtClean="0">
                <a:sym typeface="Wingdings" pitchFamily="2" charset="2"/>
              </a:rPr>
              <a:t>		</a:t>
            </a:r>
            <a:r>
              <a:rPr lang="en-US" sz="2400" dirty="0" smtClean="0"/>
              <a:t>Invocation of customized function.</a:t>
            </a:r>
          </a:p>
          <a:p>
            <a:pPr marL="514350" indent="-514350" algn="just">
              <a:buNone/>
            </a:pPr>
            <a:r>
              <a:rPr lang="en-US" altLang="zh-CN" sz="2400" dirty="0" smtClean="0"/>
              <a:t>6 	</a:t>
            </a:r>
            <a:r>
              <a:rPr lang="en-US" altLang="zh-CN" sz="2400" dirty="0" smtClean="0">
                <a:sym typeface="Wingdings" pitchFamily="2" charset="2"/>
              </a:rPr>
              <a:t>		</a:t>
            </a:r>
            <a:r>
              <a:rPr lang="en-US" altLang="zh-CN" sz="2400" dirty="0" smtClean="0"/>
              <a:t>How to generate dynamic library.</a:t>
            </a:r>
            <a:endParaRPr lang="en-US" sz="2400" dirty="0" smtClean="0"/>
          </a:p>
          <a:p>
            <a:pPr marL="514350" indent="-514350" algn="just">
              <a:buFont typeface="Wingdings 2"/>
              <a:buAutoNum type="arabicPeriod"/>
            </a:pPr>
            <a:endParaRPr lang="en-US" altLang="zh-CN" sz="2400" dirty="0" smtClean="0"/>
          </a:p>
          <a:p>
            <a:pPr marL="514350" indent="-514350" algn="just">
              <a:buAutoNum type="arabicPeriod"/>
            </a:pPr>
            <a:endParaRPr lang="en-US" sz="2400" dirty="0" smtClean="0"/>
          </a:p>
          <a:p>
            <a:pPr marL="514350" indent="-514350" algn="just">
              <a:buAutoNum type="arabicPeriod"/>
            </a:pPr>
            <a:endParaRPr lang="en-US" altLang="zh-CN" sz="2400" dirty="0" smtClean="0"/>
          </a:p>
        </p:txBody>
      </p:sp>
      <p:sp>
        <p:nvSpPr>
          <p:cNvPr id="13315" name="矩形 23"/>
          <p:cNvSpPr txBox="1">
            <a:spLocks noChangeArrowheads="1"/>
          </p:cNvSpPr>
          <p:nvPr/>
        </p:nvSpPr>
        <p:spPr bwMode="auto">
          <a:xfrm>
            <a:off x="395536" y="391606"/>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Schema Binding Solution</a:t>
            </a:r>
            <a:endParaRPr lang="en-US" altLang="zh-CN" sz="3200" b="1" dirty="0">
              <a:solidFill>
                <a:srgbClr val="990000"/>
              </a:solidFill>
              <a:latin typeface="FrutigerNext LT Medium" pitchFamily="34" charset="0"/>
              <a:ea typeface="黑体" pitchFamily="49" charset="-122"/>
            </a:endParaRPr>
          </a:p>
        </p:txBody>
      </p:sp>
    </p:spTree>
  </p:cSld>
  <p:clrMapOvr>
    <a:masterClrMapping/>
  </p:clrMapOvr>
  <p:transition advClick="0" advTm="8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marL="514350" indent="-514350" algn="just">
              <a:buNone/>
            </a:pPr>
            <a:r>
              <a:rPr lang="en-US" sz="2400" dirty="0" smtClean="0"/>
              <a:t>	</a:t>
            </a:r>
          </a:p>
          <a:p>
            <a:pPr marL="0" indent="0" algn="just">
              <a:buNone/>
            </a:pPr>
            <a:r>
              <a:rPr lang="en-US" sz="2400" dirty="0" smtClean="0"/>
              <a:t>CREATE [ [ GLOBAL | LOCAL ] { TEMPORARY | TEMP } | UNLOGGED ]  	TABLE [ IF NOT EXISTS ] table …[ TABLESPACE tablespace_name ]</a:t>
            </a:r>
            <a:r>
              <a:rPr lang="en-US" sz="2400" b="1" dirty="0" smtClean="0"/>
              <a:t> </a:t>
            </a:r>
            <a:r>
              <a:rPr lang="en-US" sz="2400" b="1" dirty="0" smtClean="0">
                <a:solidFill>
                  <a:srgbClr val="FF0000"/>
                </a:solidFill>
              </a:rPr>
              <a:t>[SCHEMA_BOUNDED]</a:t>
            </a:r>
          </a:p>
          <a:p>
            <a:pPr marL="0" indent="0" algn="just">
              <a:buNone/>
            </a:pPr>
            <a:endParaRPr lang="en-US" altLang="zh-CN" sz="2400" b="1" dirty="0" smtClean="0"/>
          </a:p>
          <a:p>
            <a:pPr marL="0" indent="0" algn="just">
              <a:buNone/>
            </a:pPr>
            <a:r>
              <a:rPr lang="en-US" sz="2400" i="1" dirty="0" smtClean="0"/>
              <a:t>				</a:t>
            </a:r>
            <a:r>
              <a:rPr lang="en-US" sz="2400" i="1" dirty="0" smtClean="0">
                <a:solidFill>
                  <a:srgbClr val="FF0000"/>
                </a:solidFill>
              </a:rPr>
              <a:t>SCHEMA_BOUND</a:t>
            </a:r>
            <a:r>
              <a:rPr lang="en-US" sz="2400" dirty="0" smtClean="0"/>
              <a:t> is new option with CREATE TABLE to opt for code specialization.</a:t>
            </a:r>
          </a:p>
          <a:p>
            <a:pPr marL="514350" indent="-514350" algn="just">
              <a:buNone/>
            </a:pPr>
            <a:r>
              <a:rPr lang="en-US" altLang="zh-CN" sz="2400" dirty="0" smtClean="0"/>
              <a:t>				</a:t>
            </a:r>
          </a:p>
        </p:txBody>
      </p:sp>
      <p:sp>
        <p:nvSpPr>
          <p:cNvPr id="13315" name="矩形 23"/>
          <p:cNvSpPr txBox="1">
            <a:spLocks noChangeArrowheads="1"/>
          </p:cNvSpPr>
          <p:nvPr/>
        </p:nvSpPr>
        <p:spPr bwMode="auto">
          <a:xfrm>
            <a:off x="395536" y="391606"/>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Opting for schema bind tuple</a:t>
            </a:r>
          </a:p>
        </p:txBody>
      </p:sp>
    </p:spTree>
  </p:cSld>
  <p:clrMapOvr>
    <a:masterClrMapping/>
  </p:clrMapOvr>
  <p:transition advClick="0" advTm="8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95288" y="1705024"/>
          <a:ext cx="8497888" cy="2918672"/>
        </p:xfrm>
        <a:graphic>
          <a:graphicData uri="http://schemas.openxmlformats.org/drawingml/2006/table">
            <a:tbl>
              <a:tblPr firstRow="1" bandRow="1">
                <a:tableStyleId>{073A0DAA-6AF3-43AB-8588-CEC1D06C72B9}</a:tableStyleId>
              </a:tblPr>
              <a:tblGrid>
                <a:gridCol w="4248944"/>
                <a:gridCol w="4248944"/>
              </a:tblGrid>
              <a:tr h="455348">
                <a:tc>
                  <a:txBody>
                    <a:bodyPr/>
                    <a:lstStyle/>
                    <a:p>
                      <a:pPr marL="0" marR="0" algn="just" rtl="0" eaLnBrk="1" latinLnBrk="0" hangingPunct="1">
                        <a:lnSpc>
                          <a:spcPct val="100000"/>
                        </a:lnSpc>
                        <a:spcBef>
                          <a:spcPts val="1200"/>
                        </a:spcBef>
                        <a:spcAft>
                          <a:spcPts val="0"/>
                        </a:spcAft>
                      </a:pPr>
                      <a:r>
                        <a:rPr kumimoji="0" lang="en-US" sz="1800" kern="100" dirty="0">
                          <a:solidFill>
                            <a:schemeClr val="bg1"/>
                          </a:solidFill>
                          <a:latin typeface="+mn-lt"/>
                          <a:ea typeface="+mn-ea"/>
                          <a:cs typeface="+mn-cs"/>
                        </a:rPr>
                        <a:t>Function Name (xxx </a:t>
                      </a:r>
                      <a:r>
                        <a:rPr kumimoji="0" lang="en-US" sz="1800" kern="100" dirty="0" smtClean="0">
                          <a:solidFill>
                            <a:schemeClr val="bg1"/>
                          </a:solidFill>
                          <a:latin typeface="+mn-lt"/>
                          <a:ea typeface="+mn-ea"/>
                          <a:cs typeface="+mn-cs"/>
                        </a:rPr>
                        <a:t> </a:t>
                      </a:r>
                      <a:r>
                        <a:rPr kumimoji="0" lang="en-US" sz="1800" kern="100" dirty="0" smtClean="0">
                          <a:solidFill>
                            <a:schemeClr val="bg1"/>
                          </a:solidFill>
                          <a:latin typeface="+mn-lt"/>
                          <a:ea typeface="+mn-ea"/>
                          <a:cs typeface="+mn-cs"/>
                          <a:sym typeface="Wingdings" pitchFamily="2" charset="2"/>
                        </a:rPr>
                        <a:t> </a:t>
                      </a:r>
                      <a:r>
                        <a:rPr kumimoji="0" lang="en-US" sz="1800" kern="100" dirty="0" err="1" smtClean="0">
                          <a:solidFill>
                            <a:schemeClr val="bg1"/>
                          </a:solidFill>
                          <a:latin typeface="+mn-lt"/>
                          <a:ea typeface="+mn-ea"/>
                          <a:cs typeface="+mn-cs"/>
                          <a:sym typeface="Wingdings" pitchFamily="2" charset="2"/>
                        </a:rPr>
                        <a:t>relname_relid</a:t>
                      </a:r>
                      <a:r>
                        <a:rPr kumimoji="0" lang="en-US" sz="1800" kern="100" dirty="0" smtClean="0">
                          <a:solidFill>
                            <a:schemeClr val="bg1"/>
                          </a:solidFill>
                          <a:latin typeface="+mn-lt"/>
                          <a:ea typeface="+mn-ea"/>
                          <a:cs typeface="+mn-cs"/>
                        </a:rPr>
                        <a:t>)</a:t>
                      </a:r>
                      <a:endParaRPr kumimoji="0" lang="en-US" sz="1800" kern="100" dirty="0">
                        <a:solidFill>
                          <a:schemeClr val="bg1"/>
                        </a:solidFill>
                        <a:latin typeface="+mn-lt"/>
                        <a:ea typeface="+mn-ea"/>
                        <a:cs typeface="+mn-cs"/>
                      </a:endParaRPr>
                    </a:p>
                  </a:txBody>
                  <a:tcPr marL="68580" marR="68580" marT="0" marB="0" anchor="ctr"/>
                </a:tc>
                <a:tc>
                  <a:txBody>
                    <a:bodyPr/>
                    <a:lstStyle/>
                    <a:p>
                      <a:pPr marL="0" marR="0" algn="just" rtl="0" eaLnBrk="1" latinLnBrk="0" hangingPunct="1">
                        <a:lnSpc>
                          <a:spcPct val="100000"/>
                        </a:lnSpc>
                        <a:spcBef>
                          <a:spcPts val="1200"/>
                        </a:spcBef>
                        <a:spcAft>
                          <a:spcPts val="0"/>
                        </a:spcAft>
                      </a:pPr>
                      <a:r>
                        <a:rPr kumimoji="0" lang="en-US" sz="1800" kern="100" dirty="0">
                          <a:solidFill>
                            <a:schemeClr val="bg1"/>
                          </a:solidFill>
                          <a:latin typeface="+mn-lt"/>
                          <a:ea typeface="+mn-ea"/>
                          <a:cs typeface="+mn-cs"/>
                        </a:rPr>
                        <a:t>Purpose</a:t>
                      </a:r>
                    </a:p>
                  </a:txBody>
                  <a:tcPr marL="68580" marR="68580" marT="0" marB="0" anchor="ctr"/>
                </a:tc>
              </a:tr>
              <a:tr h="455348">
                <a:tc>
                  <a:txBody>
                    <a:bodyPr/>
                    <a:lstStyle/>
                    <a:p>
                      <a:pPr marL="0" marR="0" algn="just" rtl="0" eaLnBrk="1" latinLnBrk="0" hangingPunct="1">
                        <a:lnSpc>
                          <a:spcPct val="100000"/>
                        </a:lnSpc>
                        <a:spcBef>
                          <a:spcPts val="1200"/>
                        </a:spcBef>
                        <a:spcAft>
                          <a:spcPts val="0"/>
                        </a:spcAft>
                      </a:pPr>
                      <a:r>
                        <a:rPr kumimoji="0" lang="en-US" sz="1800" kern="100" dirty="0">
                          <a:solidFill>
                            <a:schemeClr val="dk1"/>
                          </a:solidFill>
                          <a:latin typeface="+mn-lt"/>
                          <a:ea typeface="+mn-ea"/>
                          <a:cs typeface="+mn-cs"/>
                        </a:rPr>
                        <a:t>heap_compute_data_size_xxx</a:t>
                      </a:r>
                    </a:p>
                  </a:txBody>
                  <a:tcPr marL="68580" marR="68580" marT="0" marB="0" anchor="ctr"/>
                </a:tc>
                <a:tc>
                  <a:txBody>
                    <a:bodyPr/>
                    <a:lstStyle/>
                    <a:p>
                      <a:pPr marL="0" marR="0" algn="just" rtl="0" eaLnBrk="1" latinLnBrk="0" hangingPunct="1">
                        <a:lnSpc>
                          <a:spcPct val="100000"/>
                        </a:lnSpc>
                        <a:spcBef>
                          <a:spcPts val="1200"/>
                        </a:spcBef>
                        <a:spcAft>
                          <a:spcPts val="0"/>
                        </a:spcAft>
                      </a:pPr>
                      <a:r>
                        <a:rPr kumimoji="0" lang="en-US" sz="1800" kern="100" dirty="0">
                          <a:solidFill>
                            <a:schemeClr val="dk1"/>
                          </a:solidFill>
                          <a:latin typeface="+mn-lt"/>
                          <a:ea typeface="+mn-ea"/>
                          <a:cs typeface="+mn-cs"/>
                        </a:rPr>
                        <a:t>To calculate size of the data part of the tuple</a:t>
                      </a:r>
                    </a:p>
                  </a:txBody>
                  <a:tcPr marL="68580" marR="68580" marT="0" marB="0" anchor="ctr"/>
                </a:tc>
              </a:tr>
              <a:tr h="455348">
                <a:tc>
                  <a:txBody>
                    <a:bodyPr/>
                    <a:lstStyle/>
                    <a:p>
                      <a:pPr marL="0" marR="0" algn="just" rtl="0" eaLnBrk="1" latinLnBrk="0" hangingPunct="1">
                        <a:lnSpc>
                          <a:spcPct val="100000"/>
                        </a:lnSpc>
                        <a:spcBef>
                          <a:spcPts val="1200"/>
                        </a:spcBef>
                        <a:spcAft>
                          <a:spcPts val="0"/>
                        </a:spcAft>
                      </a:pPr>
                      <a:r>
                        <a:rPr kumimoji="0" lang="en-US" sz="1800" kern="100" dirty="0" err="1">
                          <a:solidFill>
                            <a:schemeClr val="dk1"/>
                          </a:solidFill>
                          <a:latin typeface="+mn-lt"/>
                          <a:ea typeface="+mn-ea"/>
                          <a:cs typeface="+mn-cs"/>
                        </a:rPr>
                        <a:t>Heap_fill_tuple_xxx</a:t>
                      </a:r>
                      <a:endParaRPr kumimoji="0" lang="en-US" sz="1800" kern="100" dirty="0">
                        <a:solidFill>
                          <a:schemeClr val="dk1"/>
                        </a:solidFill>
                        <a:latin typeface="+mn-lt"/>
                        <a:ea typeface="+mn-ea"/>
                        <a:cs typeface="+mn-cs"/>
                      </a:endParaRPr>
                    </a:p>
                  </a:txBody>
                  <a:tcPr marL="68580" marR="68580" marT="0" marB="0" anchor="ctr"/>
                </a:tc>
                <a:tc>
                  <a:txBody>
                    <a:bodyPr/>
                    <a:lstStyle/>
                    <a:p>
                      <a:pPr marL="0" marR="0" algn="just" rtl="0" eaLnBrk="1" latinLnBrk="0" hangingPunct="1">
                        <a:lnSpc>
                          <a:spcPct val="100000"/>
                        </a:lnSpc>
                        <a:spcBef>
                          <a:spcPts val="1200"/>
                        </a:spcBef>
                        <a:spcAft>
                          <a:spcPts val="0"/>
                        </a:spcAft>
                      </a:pPr>
                      <a:r>
                        <a:rPr kumimoji="0" lang="en-US" sz="1800" kern="100" dirty="0">
                          <a:solidFill>
                            <a:schemeClr val="dk1"/>
                          </a:solidFill>
                          <a:latin typeface="+mn-lt"/>
                          <a:ea typeface="+mn-ea"/>
                          <a:cs typeface="+mn-cs"/>
                        </a:rPr>
                        <a:t>To fill the tuple with the data</a:t>
                      </a:r>
                    </a:p>
                  </a:txBody>
                  <a:tcPr marL="68580" marR="68580" marT="0" marB="0" anchor="ctr"/>
                </a:tc>
              </a:tr>
              <a:tr h="455348">
                <a:tc>
                  <a:txBody>
                    <a:bodyPr/>
                    <a:lstStyle/>
                    <a:p>
                      <a:pPr marL="0" marR="0" algn="just" rtl="0" eaLnBrk="1" latinLnBrk="0" hangingPunct="1">
                        <a:lnSpc>
                          <a:spcPct val="100000"/>
                        </a:lnSpc>
                        <a:spcBef>
                          <a:spcPts val="1200"/>
                        </a:spcBef>
                        <a:spcAft>
                          <a:spcPts val="0"/>
                        </a:spcAft>
                      </a:pPr>
                      <a:r>
                        <a:rPr kumimoji="0" lang="en-US" sz="1800" kern="100" dirty="0" err="1">
                          <a:solidFill>
                            <a:schemeClr val="dk1"/>
                          </a:solidFill>
                          <a:latin typeface="+mn-lt"/>
                          <a:ea typeface="+mn-ea"/>
                          <a:cs typeface="+mn-cs"/>
                        </a:rPr>
                        <a:t>Heap_deform_tuple_xxx</a:t>
                      </a:r>
                      <a:endParaRPr kumimoji="0" lang="en-US" sz="1800" kern="100" dirty="0">
                        <a:solidFill>
                          <a:schemeClr val="dk1"/>
                        </a:solidFill>
                        <a:latin typeface="+mn-lt"/>
                        <a:ea typeface="+mn-ea"/>
                        <a:cs typeface="+mn-cs"/>
                      </a:endParaRPr>
                    </a:p>
                  </a:txBody>
                  <a:tcPr marL="68580" marR="68580" marT="0" marB="0" anchor="ctr"/>
                </a:tc>
                <a:tc>
                  <a:txBody>
                    <a:bodyPr/>
                    <a:lstStyle/>
                    <a:p>
                      <a:pPr marL="0" marR="0" algn="just" rtl="0" eaLnBrk="1" latinLnBrk="0" hangingPunct="1">
                        <a:lnSpc>
                          <a:spcPct val="100000"/>
                        </a:lnSpc>
                        <a:spcBef>
                          <a:spcPts val="1200"/>
                        </a:spcBef>
                        <a:spcAft>
                          <a:spcPts val="0"/>
                        </a:spcAft>
                      </a:pPr>
                      <a:r>
                        <a:rPr kumimoji="0" lang="en-US" sz="1800" kern="100">
                          <a:solidFill>
                            <a:schemeClr val="dk1"/>
                          </a:solidFill>
                          <a:latin typeface="+mn-lt"/>
                          <a:ea typeface="+mn-ea"/>
                          <a:cs typeface="+mn-cs"/>
                        </a:rPr>
                        <a:t>Deform the heap tuple</a:t>
                      </a:r>
                    </a:p>
                  </a:txBody>
                  <a:tcPr marL="68580" marR="68580" marT="0" marB="0" anchor="ctr"/>
                </a:tc>
              </a:tr>
              <a:tr h="455348">
                <a:tc>
                  <a:txBody>
                    <a:bodyPr/>
                    <a:lstStyle/>
                    <a:p>
                      <a:pPr marL="0" marR="0" algn="just" rtl="0" eaLnBrk="1" latinLnBrk="0" hangingPunct="1">
                        <a:lnSpc>
                          <a:spcPct val="100000"/>
                        </a:lnSpc>
                        <a:spcBef>
                          <a:spcPts val="1200"/>
                        </a:spcBef>
                        <a:spcAft>
                          <a:spcPts val="0"/>
                        </a:spcAft>
                      </a:pPr>
                      <a:r>
                        <a:rPr kumimoji="0" lang="en-US" sz="1800" kern="100" dirty="0" err="1">
                          <a:solidFill>
                            <a:schemeClr val="dk1"/>
                          </a:solidFill>
                          <a:latin typeface="+mn-lt"/>
                          <a:ea typeface="+mn-ea"/>
                          <a:cs typeface="+mn-cs"/>
                        </a:rPr>
                        <a:t>Slot_deform_tuple_xxx</a:t>
                      </a:r>
                      <a:endParaRPr kumimoji="0" lang="en-US" sz="1800" kern="100" dirty="0">
                        <a:solidFill>
                          <a:schemeClr val="dk1"/>
                        </a:solidFill>
                        <a:latin typeface="+mn-lt"/>
                        <a:ea typeface="+mn-ea"/>
                        <a:cs typeface="+mn-cs"/>
                      </a:endParaRPr>
                    </a:p>
                  </a:txBody>
                  <a:tcPr marL="68580" marR="68580" marT="0" marB="0" anchor="ctr"/>
                </a:tc>
                <a:tc>
                  <a:txBody>
                    <a:bodyPr/>
                    <a:lstStyle/>
                    <a:p>
                      <a:pPr marL="0" marR="0" algn="just" rtl="0" eaLnBrk="1" latinLnBrk="0" hangingPunct="1">
                        <a:lnSpc>
                          <a:spcPct val="100000"/>
                        </a:lnSpc>
                        <a:spcBef>
                          <a:spcPts val="1200"/>
                        </a:spcBef>
                        <a:spcAft>
                          <a:spcPts val="0"/>
                        </a:spcAft>
                      </a:pPr>
                      <a:r>
                        <a:rPr kumimoji="0" lang="en-US" sz="1800" kern="100" dirty="0">
                          <a:solidFill>
                            <a:schemeClr val="dk1"/>
                          </a:solidFill>
                          <a:latin typeface="+mn-lt"/>
                          <a:ea typeface="+mn-ea"/>
                          <a:cs typeface="+mn-cs"/>
                        </a:rPr>
                        <a:t>To deform the tuple at the end of scan to project attribute </a:t>
                      </a:r>
                    </a:p>
                  </a:txBody>
                  <a:tcPr marL="68580" marR="68580" marT="0" marB="0" anchor="ctr"/>
                </a:tc>
              </a:tr>
              <a:tr h="455348">
                <a:tc>
                  <a:txBody>
                    <a:bodyPr/>
                    <a:lstStyle/>
                    <a:p>
                      <a:pPr marL="0" marR="0" algn="just" rtl="0" eaLnBrk="1" latinLnBrk="0" hangingPunct="1">
                        <a:lnSpc>
                          <a:spcPct val="100000"/>
                        </a:lnSpc>
                        <a:spcBef>
                          <a:spcPts val="1200"/>
                        </a:spcBef>
                        <a:spcAft>
                          <a:spcPts val="0"/>
                        </a:spcAft>
                      </a:pPr>
                      <a:r>
                        <a:rPr kumimoji="0" lang="en-US" sz="1800" kern="100" dirty="0" err="1">
                          <a:solidFill>
                            <a:schemeClr val="dk1"/>
                          </a:solidFill>
                          <a:latin typeface="+mn-lt"/>
                          <a:ea typeface="+mn-ea"/>
                          <a:cs typeface="+mn-cs"/>
                        </a:rPr>
                        <a:t>Nocachegetattr_xxx</a:t>
                      </a:r>
                      <a:endParaRPr kumimoji="0" lang="en-US" sz="1800" kern="100" dirty="0">
                        <a:solidFill>
                          <a:schemeClr val="dk1"/>
                        </a:solidFill>
                        <a:latin typeface="+mn-lt"/>
                        <a:ea typeface="+mn-ea"/>
                        <a:cs typeface="+mn-cs"/>
                      </a:endParaRPr>
                    </a:p>
                  </a:txBody>
                  <a:tcPr marL="68580" marR="68580" marT="0" marB="0" anchor="ctr"/>
                </a:tc>
                <a:tc>
                  <a:txBody>
                    <a:bodyPr/>
                    <a:lstStyle/>
                    <a:p>
                      <a:pPr marL="0" marR="0" algn="just" rtl="0" eaLnBrk="1" latinLnBrk="0" hangingPunct="1">
                        <a:lnSpc>
                          <a:spcPct val="100000"/>
                        </a:lnSpc>
                        <a:spcBef>
                          <a:spcPts val="1200"/>
                        </a:spcBef>
                        <a:spcAft>
                          <a:spcPts val="0"/>
                        </a:spcAft>
                      </a:pPr>
                      <a:r>
                        <a:rPr kumimoji="0" lang="en-US" sz="1800" kern="100" dirty="0">
                          <a:solidFill>
                            <a:schemeClr val="dk1"/>
                          </a:solidFill>
                          <a:latin typeface="+mn-lt"/>
                          <a:ea typeface="+mn-ea"/>
                          <a:cs typeface="+mn-cs"/>
                        </a:rPr>
                        <a:t>To get one attribute value from the tuple for vacuum case</a:t>
                      </a:r>
                    </a:p>
                  </a:txBody>
                  <a:tcPr marL="68580" marR="68580" marT="0" marB="0" anchor="ctr"/>
                </a:tc>
              </a:tr>
            </a:tbl>
          </a:graphicData>
        </a:graphic>
      </p:graphicFrame>
      <p:sp>
        <p:nvSpPr>
          <p:cNvPr id="13315" name="矩形 23"/>
          <p:cNvSpPr txBox="1">
            <a:spLocks noChangeArrowheads="1"/>
          </p:cNvSpPr>
          <p:nvPr/>
        </p:nvSpPr>
        <p:spPr bwMode="auto">
          <a:xfrm>
            <a:off x="395536" y="391607"/>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Functions to be customized</a:t>
            </a:r>
          </a:p>
        </p:txBody>
      </p:sp>
    </p:spTree>
  </p:cSld>
  <p:clrMapOvr>
    <a:masterClrMapping/>
  </p:clrMapOvr>
  <p:transition advClick="0" advTm="8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marL="0" indent="0" algn="just">
              <a:buNone/>
            </a:pPr>
            <a:r>
              <a:rPr lang="en-US" altLang="zh-CN" sz="2400" dirty="0" smtClean="0"/>
              <a:t>Customized function for tuple access of a table can be categorized in 3 approaches:</a:t>
            </a:r>
          </a:p>
          <a:p>
            <a:pPr marL="0" lvl="1" indent="0" algn="just">
              <a:buNone/>
            </a:pPr>
            <a:endParaRPr lang="en-US" altLang="zh-CN" i="1" dirty="0" smtClean="0"/>
          </a:p>
          <a:p>
            <a:pPr marL="0" lvl="1" indent="0" algn="just">
              <a:buNone/>
            </a:pPr>
            <a:r>
              <a:rPr lang="en-US" altLang="zh-CN" b="1" dirty="0" smtClean="0">
                <a:solidFill>
                  <a:srgbClr val="FF0000"/>
                </a:solidFill>
              </a:rPr>
              <a:t>Method-1</a:t>
            </a:r>
            <a:r>
              <a:rPr lang="en-US" altLang="zh-CN" i="1" dirty="0" smtClean="0"/>
              <a:t>	</a:t>
            </a:r>
            <a:r>
              <a:rPr lang="en-US" altLang="zh-CN" i="1" dirty="0" smtClean="0">
                <a:sym typeface="Wingdings" pitchFamily="2" charset="2"/>
              </a:rPr>
              <a:t></a:t>
            </a:r>
            <a:r>
              <a:rPr lang="en-US" altLang="zh-CN" dirty="0" smtClean="0"/>
              <a:t>  	With Tuple format change</a:t>
            </a:r>
          </a:p>
          <a:p>
            <a:pPr marL="0" lvl="1" indent="0" algn="just">
              <a:buNone/>
            </a:pPr>
            <a:endParaRPr lang="en-US" altLang="zh-CN" dirty="0" smtClean="0"/>
          </a:p>
          <a:p>
            <a:pPr marL="0" lvl="1" indent="0" algn="just">
              <a:buNone/>
            </a:pPr>
            <a:r>
              <a:rPr lang="en-US" altLang="zh-CN" b="1" dirty="0" smtClean="0">
                <a:solidFill>
                  <a:srgbClr val="FF0000"/>
                </a:solidFill>
              </a:rPr>
              <a:t>Method-2</a:t>
            </a:r>
            <a:r>
              <a:rPr lang="en-US" altLang="zh-CN" i="1" dirty="0" smtClean="0"/>
              <a:t>	 </a:t>
            </a:r>
            <a:r>
              <a:rPr lang="en-US" altLang="zh-CN" dirty="0" smtClean="0">
                <a:sym typeface="Wingdings" pitchFamily="2" charset="2"/>
              </a:rPr>
              <a:t></a:t>
            </a:r>
            <a:r>
              <a:rPr lang="en-US" altLang="zh-CN" dirty="0" smtClean="0"/>
              <a:t> 	Without changing the tuple format.</a:t>
            </a:r>
          </a:p>
          <a:p>
            <a:pPr marL="0" lvl="1" indent="0" algn="just">
              <a:buNone/>
            </a:pPr>
            <a:endParaRPr lang="en-US" altLang="zh-CN" dirty="0" smtClean="0"/>
          </a:p>
          <a:p>
            <a:pPr marL="0" lvl="1" indent="0" algn="just">
              <a:buNone/>
            </a:pPr>
            <a:r>
              <a:rPr lang="en-US" altLang="zh-CN" b="1" dirty="0" smtClean="0">
                <a:solidFill>
                  <a:srgbClr val="FF0000"/>
                </a:solidFill>
              </a:rPr>
              <a:t>Method-3</a:t>
            </a:r>
            <a:r>
              <a:rPr lang="en-US" altLang="zh-CN" i="1" dirty="0" smtClean="0"/>
              <a:t>	</a:t>
            </a:r>
            <a:r>
              <a:rPr lang="en-US" altLang="zh-CN" i="1" dirty="0" smtClean="0">
                <a:sym typeface="Wingdings" pitchFamily="2" charset="2"/>
              </a:rPr>
              <a:t></a:t>
            </a:r>
            <a:r>
              <a:rPr lang="en-US" altLang="zh-CN" dirty="0" smtClean="0"/>
              <a:t> 	Re-organize table columns internally to make all 				fixed length and variable length attribute in 				sequence.</a:t>
            </a:r>
          </a:p>
          <a:p>
            <a:pPr marL="788670" lvl="1" indent="-514350" algn="just">
              <a:buNone/>
            </a:pPr>
            <a:endParaRPr lang="en-US" altLang="zh-CN" dirty="0" smtClean="0"/>
          </a:p>
        </p:txBody>
      </p:sp>
      <p:sp>
        <p:nvSpPr>
          <p:cNvPr id="4" name="矩形 23"/>
          <p:cNvSpPr txBox="1">
            <a:spLocks noChangeArrowheads="1"/>
          </p:cNvSpPr>
          <p:nvPr/>
        </p:nvSpPr>
        <p:spPr bwMode="auto">
          <a:xfrm>
            <a:off x="395536" y="391607"/>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 Generation</a:t>
            </a:r>
            <a:r>
              <a:rPr lang="en-US" altLang="zh-CN" sz="2600" b="1" dirty="0" smtClean="0">
                <a:solidFill>
                  <a:srgbClr val="990000"/>
                </a:solidFill>
                <a:latin typeface="FrutigerNext LT Medium" pitchFamily="34" charset="0"/>
                <a:ea typeface="黑体" pitchFamily="49" charset="-122"/>
              </a:rPr>
              <a:t> </a:t>
            </a:r>
          </a:p>
        </p:txBody>
      </p:sp>
    </p:spTree>
  </p:cSld>
  <p:clrMapOvr>
    <a:masterClrMapping/>
  </p:clrMapOvr>
  <p:transition advClick="0" advTm="8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268760"/>
            <a:ext cx="8496944" cy="5328592"/>
          </a:xfrm>
        </p:spPr>
        <p:txBody>
          <a:bodyPr>
            <a:normAutofit fontScale="47500" lnSpcReduction="20000"/>
          </a:bodyPr>
          <a:lstStyle/>
          <a:p>
            <a:pPr algn="just" defTabSz="801688">
              <a:lnSpc>
                <a:spcPct val="200000"/>
              </a:lnSpc>
              <a:spcBef>
                <a:spcPct val="0"/>
              </a:spcBef>
              <a:buClr>
                <a:schemeClr val="accent1">
                  <a:lumMod val="60000"/>
                  <a:lumOff val="40000"/>
                </a:schemeClr>
              </a:buClr>
              <a:buSzPct val="60000"/>
            </a:pPr>
            <a:r>
              <a:rPr lang="en-US" altLang="zh-CN" sz="3600" dirty="0" smtClean="0">
                <a:latin typeface="Arial" pitchFamily="34" charset="0"/>
              </a:rPr>
              <a:t>KUMAR RAJEEV RASTOGI</a:t>
            </a:r>
            <a:endParaRPr lang="en-US" altLang="zh-CN" sz="3600" b="1" dirty="0" smtClean="0">
              <a:latin typeface="Arial" pitchFamily="34" charset="0"/>
            </a:endParaRPr>
          </a:p>
          <a:p>
            <a:pPr indent="569913" algn="just" defTabSz="801688">
              <a:lnSpc>
                <a:spcPct val="200000"/>
              </a:lnSpc>
              <a:spcBef>
                <a:spcPct val="0"/>
              </a:spcBef>
              <a:buClr>
                <a:schemeClr val="accent1">
                  <a:lumMod val="60000"/>
                  <a:lumOff val="40000"/>
                </a:schemeClr>
              </a:buClr>
              <a:buSzPct val="100000"/>
              <a:buFont typeface="Wingdings" pitchFamily="2" charset="2"/>
              <a:buChar char="Ø"/>
            </a:pPr>
            <a:r>
              <a:rPr lang="en-US" altLang="zh-CN" sz="3600" dirty="0" smtClean="0">
                <a:latin typeface="Arial" pitchFamily="34" charset="0"/>
              </a:rPr>
              <a:t>Senior Technical Leader at Huawei Technology for almost 7 years</a:t>
            </a:r>
          </a:p>
          <a:p>
            <a:pPr indent="569913" algn="just" defTabSz="801688">
              <a:lnSpc>
                <a:spcPct val="200000"/>
              </a:lnSpc>
              <a:spcBef>
                <a:spcPct val="0"/>
              </a:spcBef>
              <a:buClr>
                <a:schemeClr val="accent1">
                  <a:lumMod val="60000"/>
                  <a:lumOff val="40000"/>
                </a:schemeClr>
              </a:buClr>
              <a:buSzPct val="100000"/>
              <a:buFont typeface="Wingdings" pitchFamily="2" charset="2"/>
              <a:buChar char="Ø"/>
              <a:tabLst>
                <a:tab pos="895350" algn="l"/>
              </a:tabLst>
            </a:pPr>
            <a:r>
              <a:rPr lang="en-US" altLang="zh-CN" sz="3600" dirty="0" smtClean="0">
                <a:latin typeface="Arial" pitchFamily="34" charset="0"/>
              </a:rPr>
              <a:t>Have worked to develop various features on PostgreSQL (for internal 	projects) as well as on other In-House DB.</a:t>
            </a:r>
          </a:p>
          <a:p>
            <a:pPr indent="569913" algn="just" defTabSz="801688">
              <a:lnSpc>
                <a:spcPct val="200000"/>
              </a:lnSpc>
              <a:spcBef>
                <a:spcPct val="0"/>
              </a:spcBef>
              <a:buClr>
                <a:schemeClr val="accent1">
                  <a:lumMod val="60000"/>
                  <a:lumOff val="40000"/>
                </a:schemeClr>
              </a:buClr>
              <a:buSzPct val="100000"/>
              <a:buFont typeface="Wingdings" pitchFamily="2" charset="2"/>
              <a:buChar char="Ø"/>
              <a:tabLst>
                <a:tab pos="569913" algn="l"/>
              </a:tabLst>
            </a:pPr>
            <a:r>
              <a:rPr lang="en-US" altLang="zh-CN" sz="3600" dirty="0" smtClean="0">
                <a:latin typeface="Arial" pitchFamily="34" charset="0"/>
              </a:rPr>
              <a:t>Active PostgreSQL community members, have contributed many </a:t>
            </a:r>
            <a:r>
              <a:rPr lang="en-US" altLang="zh-CN" sz="3600" dirty="0" smtClean="0">
                <a:latin typeface="Arial" pitchFamily="34" charset="0"/>
              </a:rPr>
              <a:t>patches</a:t>
            </a:r>
            <a:r>
              <a:rPr lang="en-US" altLang="zh-CN" sz="3600" dirty="0" smtClean="0">
                <a:latin typeface="Arial" pitchFamily="34" charset="0"/>
              </a:rPr>
              <a:t>.</a:t>
            </a:r>
          </a:p>
          <a:p>
            <a:pPr indent="569913" algn="just" defTabSz="801688">
              <a:lnSpc>
                <a:spcPct val="200000"/>
              </a:lnSpc>
              <a:spcBef>
                <a:spcPct val="0"/>
              </a:spcBef>
              <a:buClr>
                <a:schemeClr val="accent1">
                  <a:lumMod val="60000"/>
                  <a:lumOff val="40000"/>
                </a:schemeClr>
              </a:buClr>
              <a:buSzPct val="100000"/>
              <a:buFont typeface="Wingdings" pitchFamily="2" charset="2"/>
              <a:buChar char="Ø"/>
            </a:pPr>
            <a:r>
              <a:rPr lang="en-US" altLang="zh-CN" sz="3600" dirty="0" smtClean="0">
                <a:latin typeface="Arial" pitchFamily="34" charset="0"/>
              </a:rPr>
              <a:t>Holds around 12 patents in my name in various DB technologies.</a:t>
            </a:r>
          </a:p>
          <a:p>
            <a:pPr indent="569913" algn="just" defTabSz="801688">
              <a:lnSpc>
                <a:spcPct val="200000"/>
              </a:lnSpc>
              <a:spcBef>
                <a:spcPct val="0"/>
              </a:spcBef>
              <a:buClr>
                <a:schemeClr val="accent1">
                  <a:lumMod val="60000"/>
                  <a:lumOff val="40000"/>
                </a:schemeClr>
              </a:buClr>
              <a:buSzPct val="100000"/>
              <a:buFont typeface="Wingdings" pitchFamily="2" charset="2"/>
              <a:buChar char="Ø"/>
            </a:pPr>
            <a:r>
              <a:rPr lang="en-US" altLang="zh-CN" sz="3600" dirty="0" smtClean="0">
                <a:latin typeface="Arial" pitchFamily="34" charset="0"/>
              </a:rPr>
              <a:t>I have presented two papers in India </a:t>
            </a:r>
            <a:r>
              <a:rPr lang="en-US" altLang="zh-CN" sz="3600" dirty="0" err="1" smtClean="0">
                <a:latin typeface="Arial" pitchFamily="34" charset="0"/>
              </a:rPr>
              <a:t>PGDay</a:t>
            </a:r>
            <a:r>
              <a:rPr lang="en-US" altLang="zh-CN" sz="3600" dirty="0" smtClean="0">
                <a:latin typeface="Arial" pitchFamily="34" charset="0"/>
              </a:rPr>
              <a:t> (2014 and 2015).</a:t>
            </a:r>
          </a:p>
          <a:p>
            <a:pPr indent="569913" algn="just" defTabSz="801688">
              <a:lnSpc>
                <a:spcPct val="200000"/>
              </a:lnSpc>
              <a:spcBef>
                <a:spcPct val="0"/>
              </a:spcBef>
              <a:buClr>
                <a:schemeClr val="accent1">
                  <a:lumMod val="60000"/>
                  <a:lumOff val="40000"/>
                </a:schemeClr>
              </a:buClr>
              <a:buSzPct val="100000"/>
              <a:buFont typeface="Wingdings" pitchFamily="2" charset="2"/>
              <a:buChar char="Ø"/>
            </a:pPr>
            <a:r>
              <a:rPr lang="en-US" altLang="zh-CN" sz="3600" dirty="0" smtClean="0">
                <a:latin typeface="Arial" pitchFamily="34" charset="0"/>
              </a:rPr>
              <a:t>Prior to this, worked at </a:t>
            </a:r>
            <a:r>
              <a:rPr lang="en-US" altLang="zh-CN" sz="3600" dirty="0" err="1" smtClean="0">
                <a:latin typeface="Arial" pitchFamily="34" charset="0"/>
              </a:rPr>
              <a:t>Aricent</a:t>
            </a:r>
            <a:r>
              <a:rPr lang="en-US" altLang="zh-CN" sz="3600" dirty="0" smtClean="0">
                <a:latin typeface="Arial" pitchFamily="34" charset="0"/>
              </a:rPr>
              <a:t> Technology for 3 years.</a:t>
            </a:r>
          </a:p>
          <a:p>
            <a:pPr algn="just" defTabSz="801688">
              <a:lnSpc>
                <a:spcPct val="200000"/>
              </a:lnSpc>
              <a:spcBef>
                <a:spcPct val="0"/>
              </a:spcBef>
              <a:buClr>
                <a:schemeClr val="accent1">
                  <a:lumMod val="60000"/>
                  <a:lumOff val="40000"/>
                </a:schemeClr>
              </a:buClr>
              <a:buSzPct val="60000"/>
              <a:buNone/>
            </a:pPr>
            <a:r>
              <a:rPr lang="en-US" altLang="zh-CN" sz="3600" dirty="0" smtClean="0">
                <a:latin typeface="Arial" pitchFamily="34" charset="0"/>
              </a:rPr>
              <a:t>			Blog -       </a:t>
            </a:r>
            <a:r>
              <a:rPr lang="en-US" sz="3600" b="1" dirty="0" smtClean="0">
                <a:solidFill>
                  <a:srgbClr val="002060"/>
                </a:solidFill>
                <a:hlinkClick r:id="rId2"/>
              </a:rPr>
              <a:t>rajeevrastogi.blogspot.in</a:t>
            </a:r>
            <a:r>
              <a:rPr lang="en-US" sz="3600" b="1" dirty="0" smtClean="0">
                <a:solidFill>
                  <a:srgbClr val="002060"/>
                </a:solidFill>
              </a:rPr>
              <a:t>	</a:t>
            </a:r>
          </a:p>
          <a:p>
            <a:pPr algn="just" defTabSz="801688">
              <a:lnSpc>
                <a:spcPct val="200000"/>
              </a:lnSpc>
              <a:spcBef>
                <a:spcPct val="0"/>
              </a:spcBef>
              <a:buClr>
                <a:schemeClr val="accent1">
                  <a:lumMod val="60000"/>
                  <a:lumOff val="40000"/>
                </a:schemeClr>
              </a:buClr>
              <a:buSzPct val="60000"/>
              <a:buNone/>
            </a:pPr>
            <a:r>
              <a:rPr lang="en-US" altLang="zh-CN" sz="3600" b="1" dirty="0" smtClean="0">
                <a:solidFill>
                  <a:srgbClr val="002060"/>
                </a:solidFill>
                <a:latin typeface="Arial" pitchFamily="34" charset="0"/>
              </a:rPr>
              <a:t>			</a:t>
            </a:r>
            <a:r>
              <a:rPr lang="en-US" altLang="zh-CN" sz="3600" dirty="0" smtClean="0">
                <a:latin typeface="Arial" pitchFamily="34" charset="0"/>
              </a:rPr>
              <a:t>LinkedIn - </a:t>
            </a:r>
            <a:r>
              <a:rPr lang="en-US" sz="3600" b="1" dirty="0" smtClean="0">
                <a:solidFill>
                  <a:srgbClr val="002060"/>
                </a:solidFill>
                <a:hlinkClick r:id="rId3"/>
              </a:rPr>
              <a:t>http://in.linkedin.com/in/kumarrajeevrastogi</a:t>
            </a:r>
            <a:endParaRPr lang="en-US" altLang="zh-CN" dirty="0" smtClean="0"/>
          </a:p>
          <a:p>
            <a:pPr algn="just">
              <a:buNone/>
            </a:pPr>
            <a:endParaRPr lang="zh-CN" altLang="en-US" dirty="0" smtClean="0"/>
          </a:p>
        </p:txBody>
      </p:sp>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Who Am I?</a:t>
            </a:r>
            <a:endParaRPr lang="en-US" altLang="zh-CN" sz="3200" b="1" dirty="0">
              <a:solidFill>
                <a:srgbClr val="990000"/>
              </a:solidFill>
              <a:latin typeface="FrutigerNext LT Medium" pitchFamily="34" charset="0"/>
              <a:ea typeface="黑体" pitchFamily="49" charset="-122"/>
            </a:endParaRPr>
          </a:p>
        </p:txBody>
      </p:sp>
    </p:spTree>
  </p:cSld>
  <p:clrMapOvr>
    <a:masterClrMapping/>
  </p:clrMapOvr>
  <p:transition advClick="0" advTm="8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1728192"/>
          </a:xfrm>
        </p:spPr>
        <p:txBody>
          <a:bodyPr>
            <a:normAutofit fontScale="85000" lnSpcReduction="10000"/>
          </a:bodyPr>
          <a:lstStyle/>
          <a:p>
            <a:pPr marL="0" indent="0" algn="just">
              <a:buNone/>
            </a:pPr>
            <a:r>
              <a:rPr lang="en-US" altLang="zh-CN" sz="2800" dirty="0" smtClean="0"/>
              <a:t>A structure corresponding to relation will be created in such a way that each </a:t>
            </a:r>
            <a:r>
              <a:rPr lang="en-US" altLang="zh-CN" sz="2800" dirty="0" smtClean="0">
                <a:solidFill>
                  <a:srgbClr val="FF0000"/>
                </a:solidFill>
              </a:rPr>
              <a:t>attribute’s value/offset can be directly referenced by typecasting the data buffer with structure</a:t>
            </a:r>
            <a:r>
              <a:rPr lang="en-US" altLang="zh-CN" sz="2800" dirty="0" smtClean="0"/>
              <a:t>. </a:t>
            </a:r>
          </a:p>
          <a:p>
            <a:pPr marL="0" indent="0" algn="just">
              <a:buNone/>
            </a:pPr>
            <a:r>
              <a:rPr lang="en-US" altLang="zh-CN" sz="2800" dirty="0" smtClean="0"/>
              <a:t>e.g. Consider our earlier example table:</a:t>
            </a:r>
          </a:p>
          <a:p>
            <a:pPr marL="0" indent="0" algn="just">
              <a:buNone/>
            </a:pPr>
            <a:endParaRPr lang="en-US" altLang="zh-CN" sz="2400" dirty="0" smtClean="0"/>
          </a:p>
          <a:p>
            <a:pPr algn="just">
              <a:buNone/>
            </a:pPr>
            <a:r>
              <a:rPr lang="en-US" altLang="zh-CN" sz="2400" b="1" i="1" dirty="0" smtClean="0"/>
              <a:t>	</a:t>
            </a:r>
            <a:endParaRPr lang="en-US" altLang="zh-CN" sz="2400" dirty="0" smtClean="0"/>
          </a:p>
          <a:p>
            <a:pPr algn="just">
              <a:buNone/>
            </a:pPr>
            <a:endParaRPr lang="en-US" altLang="zh-CN" dirty="0" smtClean="0"/>
          </a:p>
          <a:p>
            <a:pPr algn="just">
              <a:buNone/>
            </a:pPr>
            <a:endParaRPr lang="en-US" altLang="zh-CN" dirty="0" smtClean="0"/>
          </a:p>
          <a:p>
            <a:pPr algn="just">
              <a:buNone/>
            </a:pPr>
            <a:endParaRPr lang="en-US" altLang="zh-CN" dirty="0" smtClean="0"/>
          </a:p>
          <a:p>
            <a:pPr algn="just">
              <a:buNone/>
            </a:pPr>
            <a:endParaRPr lang="en-US" altLang="zh-CN" dirty="0" smtClean="0"/>
          </a:p>
          <a:p>
            <a:pPr algn="just">
              <a:buNone/>
            </a:pPr>
            <a:endParaRPr lang="en-US" altLang="zh-CN" dirty="0" smtClean="0"/>
          </a:p>
          <a:p>
            <a:pPr algn="just">
              <a:buNone/>
            </a:pPr>
            <a:endParaRPr lang="en-US" altLang="zh-CN" dirty="0" smtClean="0"/>
          </a:p>
        </p:txBody>
      </p:sp>
      <p:sp>
        <p:nvSpPr>
          <p:cNvPr id="4" name="矩形 23"/>
          <p:cNvSpPr txBox="1">
            <a:spLocks noChangeArrowheads="1"/>
          </p:cNvSpPr>
          <p:nvPr/>
        </p:nvSpPr>
        <p:spPr bwMode="auto">
          <a:xfrm>
            <a:off x="395536" y="391606"/>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 Generation-Method-1</a:t>
            </a:r>
            <a:r>
              <a:rPr lang="en-US" altLang="zh-CN" sz="2000" b="1" dirty="0" smtClean="0">
                <a:solidFill>
                  <a:srgbClr val="990000"/>
                </a:solidFill>
                <a:latin typeface="FrutigerNext LT Medium" pitchFamily="34" charset="0"/>
                <a:ea typeface="黑体" pitchFamily="49" charset="-122"/>
              </a:rPr>
              <a:t> </a:t>
            </a:r>
          </a:p>
        </p:txBody>
      </p:sp>
      <p:sp>
        <p:nvSpPr>
          <p:cNvPr id="10" name="Rectangle 9"/>
          <p:cNvSpPr/>
          <p:nvPr/>
        </p:nvSpPr>
        <p:spPr>
          <a:xfrm>
            <a:off x="6156176" y="2924944"/>
            <a:ext cx="2736304" cy="338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dirty="0" smtClean="0">
                <a:solidFill>
                  <a:schemeClr val="tx1"/>
                </a:solidFill>
              </a:rPr>
              <a:t>Structure member variable id1, id2 and id4 contains actual value of column, whereas id3_offset stores the offset of the column id3, as during create table it is not known the size of the actual value going to be stored.  End of this structure buffer will hold data for variable size column and it can be accessed based on the corresponding offset stored. </a:t>
            </a:r>
            <a:endParaRPr lang="en-US" dirty="0">
              <a:solidFill>
                <a:schemeClr val="tx1"/>
              </a:solidFill>
            </a:endParaRPr>
          </a:p>
        </p:txBody>
      </p:sp>
      <p:sp>
        <p:nvSpPr>
          <p:cNvPr id="17" name="Rounded Rectangle 16"/>
          <p:cNvSpPr/>
          <p:nvPr/>
        </p:nvSpPr>
        <p:spPr>
          <a:xfrm>
            <a:off x="683568" y="3861049"/>
            <a:ext cx="4968552" cy="230425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60"/>
              </a:lnSpc>
              <a:buNone/>
            </a:pPr>
            <a:endParaRPr lang="en-US" altLang="zh-CN" dirty="0" smtClean="0">
              <a:solidFill>
                <a:srgbClr val="002060"/>
              </a:solidFill>
            </a:endParaRPr>
          </a:p>
        </p:txBody>
      </p:sp>
      <p:sp>
        <p:nvSpPr>
          <p:cNvPr id="18" name="TextBox 17"/>
          <p:cNvSpPr txBox="1"/>
          <p:nvPr/>
        </p:nvSpPr>
        <p:spPr>
          <a:xfrm>
            <a:off x="827584" y="3861050"/>
            <a:ext cx="4464496" cy="2308324"/>
          </a:xfrm>
          <a:prstGeom prst="rect">
            <a:avLst/>
          </a:prstGeom>
          <a:noFill/>
        </p:spPr>
        <p:txBody>
          <a:bodyPr wrap="square" rtlCol="0">
            <a:spAutoFit/>
          </a:bodyPr>
          <a:lstStyle/>
          <a:p>
            <a:pPr algn="just">
              <a:buNone/>
            </a:pPr>
            <a:r>
              <a:rPr lang="en-US" altLang="zh-CN" sz="1600" dirty="0" err="1" smtClean="0">
                <a:solidFill>
                  <a:srgbClr val="002060"/>
                </a:solidFill>
                <a:latin typeface="+mn-lt"/>
                <a:ea typeface="+mn-ea"/>
              </a:rPr>
              <a:t>typedef</a:t>
            </a:r>
            <a:r>
              <a:rPr lang="en-US" altLang="zh-CN" sz="1600" dirty="0" smtClean="0">
                <a:solidFill>
                  <a:srgbClr val="002060"/>
                </a:solidFill>
                <a:latin typeface="+mn-lt"/>
                <a:ea typeface="+mn-ea"/>
              </a:rPr>
              <a:t> </a:t>
            </a:r>
            <a:r>
              <a:rPr lang="en-US" altLang="zh-CN" sz="1600" dirty="0" err="1" smtClean="0">
                <a:solidFill>
                  <a:srgbClr val="002060"/>
                </a:solidFill>
                <a:latin typeface="+mn-lt"/>
                <a:ea typeface="+mn-ea"/>
              </a:rPr>
              <a:t>struct</a:t>
            </a:r>
            <a:r>
              <a:rPr lang="en-US" altLang="zh-CN" sz="1600" dirty="0" smtClean="0">
                <a:solidFill>
                  <a:srgbClr val="002060"/>
                </a:solidFill>
                <a:latin typeface="+mn-lt"/>
                <a:ea typeface="+mn-ea"/>
              </a:rPr>
              <a:t> </a:t>
            </a:r>
            <a:r>
              <a:rPr lang="en-US" altLang="zh-CN" sz="1600" dirty="0" err="1" smtClean="0">
                <a:solidFill>
                  <a:srgbClr val="002060"/>
                </a:solidFill>
                <a:latin typeface="+mn-lt"/>
                <a:ea typeface="+mn-ea"/>
              </a:rPr>
              <a:t>schemaBindTbl_xxx</a:t>
            </a:r>
            <a:endParaRPr lang="en-US" altLang="zh-CN" sz="1600" dirty="0" smtClean="0">
              <a:solidFill>
                <a:srgbClr val="002060"/>
              </a:solidFill>
              <a:latin typeface="+mn-lt"/>
              <a:ea typeface="+mn-ea"/>
            </a:endParaRPr>
          </a:p>
          <a:p>
            <a:pPr algn="just">
              <a:buNone/>
            </a:pPr>
            <a:r>
              <a:rPr lang="en-US" altLang="zh-CN" sz="1600" dirty="0" smtClean="0">
                <a:solidFill>
                  <a:srgbClr val="002060"/>
                </a:solidFill>
                <a:latin typeface="+mn-lt"/>
                <a:ea typeface="+mn-ea"/>
              </a:rPr>
              <a:t>{</a:t>
            </a:r>
          </a:p>
          <a:p>
            <a:pPr algn="just">
              <a:buNone/>
            </a:pPr>
            <a:r>
              <a:rPr lang="en-US" altLang="zh-CN" sz="1600" dirty="0" smtClean="0">
                <a:solidFill>
                  <a:srgbClr val="002060"/>
                </a:solidFill>
                <a:latin typeface="+mn-lt"/>
                <a:ea typeface="+mn-ea"/>
              </a:rPr>
              <a:t>	</a:t>
            </a:r>
            <a:r>
              <a:rPr lang="en-US" altLang="zh-CN" sz="1600" dirty="0" err="1" smtClean="0">
                <a:solidFill>
                  <a:srgbClr val="002060"/>
                </a:solidFill>
                <a:latin typeface="+mn-lt"/>
                <a:ea typeface="+mn-ea"/>
              </a:rPr>
              <a:t>int</a:t>
            </a:r>
            <a:r>
              <a:rPr lang="en-US" altLang="zh-CN" sz="1600" dirty="0" smtClean="0">
                <a:solidFill>
                  <a:srgbClr val="002060"/>
                </a:solidFill>
                <a:latin typeface="+mn-lt"/>
                <a:ea typeface="+mn-ea"/>
              </a:rPr>
              <a:t> id1;</a:t>
            </a:r>
          </a:p>
          <a:p>
            <a:pPr algn="just">
              <a:buNone/>
            </a:pPr>
            <a:r>
              <a:rPr lang="en-US" altLang="zh-CN" sz="1600" dirty="0" smtClean="0">
                <a:solidFill>
                  <a:srgbClr val="002060"/>
                </a:solidFill>
                <a:latin typeface="+mn-lt"/>
                <a:ea typeface="+mn-ea"/>
              </a:rPr>
              <a:t>	float id2;</a:t>
            </a:r>
          </a:p>
          <a:p>
            <a:pPr algn="just">
              <a:buNone/>
            </a:pPr>
            <a:r>
              <a:rPr lang="en-US" altLang="zh-CN" sz="1600" dirty="0" smtClean="0">
                <a:solidFill>
                  <a:srgbClr val="002060"/>
                </a:solidFill>
                <a:latin typeface="+mn-lt"/>
                <a:ea typeface="+mn-ea"/>
              </a:rPr>
              <a:t>	short id3_offset;</a:t>
            </a:r>
          </a:p>
          <a:p>
            <a:pPr algn="just">
              <a:buNone/>
            </a:pPr>
            <a:r>
              <a:rPr lang="en-US" altLang="zh-CN" sz="1600" dirty="0" smtClean="0">
                <a:solidFill>
                  <a:srgbClr val="002060"/>
                </a:solidFill>
                <a:latin typeface="+mn-lt"/>
                <a:ea typeface="+mn-ea"/>
              </a:rPr>
              <a:t>	</a:t>
            </a:r>
            <a:r>
              <a:rPr lang="en-US" altLang="zh-CN" sz="1600" dirty="0" err="1" smtClean="0">
                <a:solidFill>
                  <a:srgbClr val="002060"/>
                </a:solidFill>
                <a:latin typeface="+mn-lt"/>
                <a:ea typeface="+mn-ea"/>
              </a:rPr>
              <a:t>bool</a:t>
            </a:r>
            <a:r>
              <a:rPr lang="en-US" altLang="zh-CN" sz="1600" dirty="0" smtClean="0">
                <a:solidFill>
                  <a:srgbClr val="002060"/>
                </a:solidFill>
                <a:latin typeface="+mn-lt"/>
                <a:ea typeface="+mn-ea"/>
              </a:rPr>
              <a:t> id4;</a:t>
            </a:r>
          </a:p>
          <a:p>
            <a:pPr algn="just">
              <a:buNone/>
            </a:pPr>
            <a:r>
              <a:rPr lang="en-US" altLang="zh-CN" sz="1600" dirty="0" smtClean="0">
                <a:solidFill>
                  <a:srgbClr val="002060"/>
                </a:solidFill>
                <a:latin typeface="+mn-lt"/>
                <a:ea typeface="+mn-ea"/>
              </a:rPr>
              <a:t>	/* Actual data for variable size 	column*/</a:t>
            </a:r>
          </a:p>
          <a:p>
            <a:pPr algn="just">
              <a:buNone/>
            </a:pPr>
            <a:r>
              <a:rPr lang="en-US" altLang="zh-CN" sz="1600" dirty="0" smtClean="0">
                <a:solidFill>
                  <a:srgbClr val="002060"/>
                </a:solidFill>
                <a:latin typeface="+mn-lt"/>
                <a:ea typeface="+mn-ea"/>
              </a:rPr>
              <a:t>} </a:t>
            </a:r>
            <a:r>
              <a:rPr lang="en-US" altLang="zh-CN" sz="1600" dirty="0" err="1" smtClean="0">
                <a:solidFill>
                  <a:srgbClr val="002060"/>
                </a:solidFill>
                <a:latin typeface="+mn-lt"/>
                <a:ea typeface="+mn-ea"/>
              </a:rPr>
              <a:t>SchemaBindTbl_xxxx</a:t>
            </a:r>
            <a:r>
              <a:rPr lang="en-US" altLang="zh-CN" sz="1600" dirty="0" smtClean="0">
                <a:solidFill>
                  <a:srgbClr val="002060"/>
                </a:solidFill>
                <a:latin typeface="+mn-lt"/>
                <a:ea typeface="+mn-ea"/>
              </a:rPr>
              <a:t>;</a:t>
            </a:r>
          </a:p>
        </p:txBody>
      </p:sp>
      <p:sp>
        <p:nvSpPr>
          <p:cNvPr id="19" name="Rounded Rectangle 18"/>
          <p:cNvSpPr/>
          <p:nvPr/>
        </p:nvSpPr>
        <p:spPr>
          <a:xfrm>
            <a:off x="683568" y="2996952"/>
            <a:ext cx="5040560" cy="4320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827584" y="2996952"/>
            <a:ext cx="4968552" cy="338554"/>
          </a:xfrm>
          <a:prstGeom prst="rect">
            <a:avLst/>
          </a:prstGeom>
          <a:noFill/>
        </p:spPr>
        <p:txBody>
          <a:bodyPr wrap="square" rtlCol="0">
            <a:spAutoFit/>
          </a:bodyPr>
          <a:lstStyle/>
          <a:p>
            <a:pPr lvl="0" algn="just"/>
            <a:r>
              <a:rPr lang="en-US" altLang="zh-CN" sz="1600" dirty="0" smtClean="0">
                <a:solidFill>
                  <a:srgbClr val="002060"/>
                </a:solidFill>
                <a:latin typeface="+mn-lt"/>
                <a:ea typeface="+mn-ea"/>
              </a:rPr>
              <a:t>create table </a:t>
            </a:r>
            <a:r>
              <a:rPr lang="en-US" altLang="zh-CN" sz="1600" dirty="0" err="1" smtClean="0">
                <a:solidFill>
                  <a:srgbClr val="002060"/>
                </a:solidFill>
                <a:latin typeface="+mn-lt"/>
                <a:ea typeface="+mn-ea"/>
              </a:rPr>
              <a:t>tbl</a:t>
            </a:r>
            <a:r>
              <a:rPr lang="en-US" altLang="zh-CN" sz="1600" dirty="0" smtClean="0">
                <a:solidFill>
                  <a:srgbClr val="002060"/>
                </a:solidFill>
                <a:latin typeface="+mn-lt"/>
                <a:ea typeface="+mn-ea"/>
              </a:rPr>
              <a:t> (id1 </a:t>
            </a:r>
            <a:r>
              <a:rPr lang="en-US" altLang="zh-CN" sz="1600" dirty="0" err="1" smtClean="0">
                <a:solidFill>
                  <a:srgbClr val="002060"/>
                </a:solidFill>
                <a:latin typeface="+mn-lt"/>
                <a:ea typeface="+mn-ea"/>
              </a:rPr>
              <a:t>int</a:t>
            </a:r>
            <a:r>
              <a:rPr lang="en-US" altLang="zh-CN" sz="1600" dirty="0" smtClean="0">
                <a:solidFill>
                  <a:srgbClr val="002060"/>
                </a:solidFill>
                <a:latin typeface="+mn-lt"/>
                <a:ea typeface="+mn-ea"/>
              </a:rPr>
              <a:t>, id2 float, id3 </a:t>
            </a:r>
            <a:r>
              <a:rPr lang="en-US" altLang="zh-CN" sz="1600" dirty="0" err="1" smtClean="0">
                <a:solidFill>
                  <a:srgbClr val="002060"/>
                </a:solidFill>
                <a:latin typeface="+mn-lt"/>
                <a:ea typeface="+mn-ea"/>
              </a:rPr>
              <a:t>varchar</a:t>
            </a:r>
            <a:r>
              <a:rPr lang="en-US" altLang="zh-CN" sz="1600" dirty="0" smtClean="0">
                <a:solidFill>
                  <a:srgbClr val="002060"/>
                </a:solidFill>
                <a:latin typeface="+mn-lt"/>
                <a:ea typeface="+mn-ea"/>
              </a:rPr>
              <a:t>(10), id4 </a:t>
            </a:r>
            <a:r>
              <a:rPr lang="en-US" altLang="zh-CN" sz="1600" dirty="0" err="1" smtClean="0">
                <a:solidFill>
                  <a:srgbClr val="002060"/>
                </a:solidFill>
                <a:latin typeface="+mn-lt"/>
                <a:ea typeface="+mn-ea"/>
              </a:rPr>
              <a:t>bool</a:t>
            </a:r>
            <a:r>
              <a:rPr lang="en-US" altLang="zh-CN" sz="1600" dirty="0" smtClean="0">
                <a:solidFill>
                  <a:srgbClr val="002060"/>
                </a:solidFill>
                <a:latin typeface="+mn-lt"/>
                <a:ea typeface="+mn-ea"/>
              </a:rPr>
              <a:t>);</a:t>
            </a:r>
          </a:p>
        </p:txBody>
      </p:sp>
      <p:sp>
        <p:nvSpPr>
          <p:cNvPr id="21" name="Down Arrow 20"/>
          <p:cNvSpPr/>
          <p:nvPr/>
        </p:nvSpPr>
        <p:spPr>
          <a:xfrm>
            <a:off x="3131840" y="3429000"/>
            <a:ext cx="504056" cy="43204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advTm="8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616624"/>
          </a:xfrm>
        </p:spPr>
        <p:txBody>
          <a:bodyPr>
            <a:normAutofit/>
          </a:bodyPr>
          <a:lstStyle/>
          <a:p>
            <a:pPr algn="just">
              <a:buNone/>
            </a:pPr>
            <a:r>
              <a:rPr lang="en-US" altLang="zh-CN" sz="2400" b="1" i="1" dirty="0" smtClean="0"/>
              <a:t>		</a:t>
            </a:r>
          </a:p>
          <a:p>
            <a:pPr algn="just">
              <a:buNone/>
            </a:pPr>
            <a:r>
              <a:rPr lang="en-US" altLang="zh-CN" sz="2400" b="1" i="1" dirty="0" smtClean="0"/>
              <a:t>	</a:t>
            </a:r>
            <a:endParaRPr lang="en-US" altLang="zh-CN" sz="2400" dirty="0" smtClean="0"/>
          </a:p>
          <a:p>
            <a:pPr algn="just">
              <a:buNone/>
            </a:pPr>
            <a:endParaRPr lang="en-US" altLang="zh-CN" dirty="0" smtClean="0"/>
          </a:p>
        </p:txBody>
      </p:sp>
      <p:sp>
        <p:nvSpPr>
          <p:cNvPr id="4" name="矩形 23"/>
          <p:cNvSpPr txBox="1">
            <a:spLocks noChangeArrowheads="1"/>
          </p:cNvSpPr>
          <p:nvPr/>
        </p:nvSpPr>
        <p:spPr bwMode="auto">
          <a:xfrm>
            <a:off x="395536" y="391606"/>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 Generation-Method-1 </a:t>
            </a:r>
            <a:r>
              <a:rPr lang="en-US" altLang="zh-CN" sz="2400" b="1" dirty="0" err="1" smtClean="0">
                <a:solidFill>
                  <a:srgbClr val="990000"/>
                </a:solidFill>
                <a:latin typeface="FrutigerNext LT Medium" pitchFamily="34" charset="0"/>
                <a:ea typeface="黑体" pitchFamily="49" charset="-122"/>
              </a:rPr>
              <a:t>Contd</a:t>
            </a:r>
            <a:r>
              <a:rPr lang="en-US" altLang="zh-CN" sz="2400" b="1" dirty="0" smtClean="0">
                <a:solidFill>
                  <a:srgbClr val="990000"/>
                </a:solidFill>
                <a:latin typeface="FrutigerNext LT Medium" pitchFamily="34" charset="0"/>
                <a:ea typeface="黑体" pitchFamily="49" charset="-122"/>
              </a:rPr>
              <a:t>…</a:t>
            </a:r>
            <a:r>
              <a:rPr lang="en-US" altLang="zh-CN" sz="2000" b="1" dirty="0" smtClean="0">
                <a:solidFill>
                  <a:srgbClr val="990000"/>
                </a:solidFill>
                <a:latin typeface="FrutigerNext LT Medium" pitchFamily="34" charset="0"/>
                <a:ea typeface="黑体" pitchFamily="49" charset="-122"/>
              </a:rPr>
              <a:t> </a:t>
            </a:r>
          </a:p>
        </p:txBody>
      </p:sp>
      <p:sp>
        <p:nvSpPr>
          <p:cNvPr id="11" name="Rectangle 10"/>
          <p:cNvSpPr/>
          <p:nvPr/>
        </p:nvSpPr>
        <p:spPr>
          <a:xfrm>
            <a:off x="395536" y="1556792"/>
            <a:ext cx="2647050" cy="245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Existing Tuple Format</a:t>
            </a:r>
            <a:endParaRPr lang="en-US" sz="2400" dirty="0">
              <a:solidFill>
                <a:schemeClr val="tx1"/>
              </a:solidFill>
            </a:endParaRPr>
          </a:p>
        </p:txBody>
      </p:sp>
      <p:sp>
        <p:nvSpPr>
          <p:cNvPr id="12" name="Rectangle 11"/>
          <p:cNvSpPr/>
          <p:nvPr/>
        </p:nvSpPr>
        <p:spPr>
          <a:xfrm>
            <a:off x="323528" y="3645024"/>
            <a:ext cx="2438072" cy="245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New Tuple Format</a:t>
            </a:r>
            <a:endParaRPr lang="en-US" sz="2400" dirty="0">
              <a:solidFill>
                <a:schemeClr val="tx1"/>
              </a:solidFill>
            </a:endParaRPr>
          </a:p>
        </p:txBody>
      </p:sp>
      <p:pic>
        <p:nvPicPr>
          <p:cNvPr id="13" name="Picture 2"/>
          <p:cNvPicPr>
            <a:picLocks noChangeAspect="1" noChangeArrowheads="1"/>
          </p:cNvPicPr>
          <p:nvPr/>
        </p:nvPicPr>
        <p:blipFill>
          <a:blip r:embed="rId2" cstate="print"/>
          <a:srcRect/>
          <a:stretch>
            <a:fillRect/>
          </a:stretch>
        </p:blipFill>
        <p:spPr bwMode="auto">
          <a:xfrm>
            <a:off x="1115616" y="4143350"/>
            <a:ext cx="5705008" cy="1085850"/>
          </a:xfrm>
          <a:prstGeom prst="rect">
            <a:avLst/>
          </a:prstGeom>
          <a:noFill/>
          <a:ln w="9525">
            <a:noFill/>
            <a:miter lim="800000"/>
            <a:headEnd/>
            <a:tailEnd/>
          </a:ln>
        </p:spPr>
      </p:pic>
      <p:pic>
        <p:nvPicPr>
          <p:cNvPr id="14" name="Picture 6"/>
          <p:cNvPicPr>
            <a:picLocks noChangeAspect="1" noChangeArrowheads="1"/>
          </p:cNvPicPr>
          <p:nvPr/>
        </p:nvPicPr>
        <p:blipFill>
          <a:blip r:embed="rId3" cstate="print"/>
          <a:srcRect/>
          <a:stretch>
            <a:fillRect/>
          </a:stretch>
        </p:blipFill>
        <p:spPr bwMode="auto">
          <a:xfrm>
            <a:off x="1058615" y="1940818"/>
            <a:ext cx="5762009" cy="1200150"/>
          </a:xfrm>
          <a:prstGeom prst="rect">
            <a:avLst/>
          </a:prstGeom>
          <a:noFill/>
          <a:ln w="9525">
            <a:noFill/>
            <a:miter lim="800000"/>
            <a:headEnd/>
            <a:tailEnd/>
          </a:ln>
        </p:spPr>
      </p:pic>
      <p:sp>
        <p:nvSpPr>
          <p:cNvPr id="15" name="TextBox 14"/>
          <p:cNvSpPr txBox="1"/>
          <p:nvPr/>
        </p:nvSpPr>
        <p:spPr>
          <a:xfrm>
            <a:off x="7108656" y="1802274"/>
            <a:ext cx="1872208" cy="923330"/>
          </a:xfrm>
          <a:prstGeom prst="rect">
            <a:avLst/>
          </a:prstGeom>
          <a:noFill/>
        </p:spPr>
        <p:txBody>
          <a:bodyPr wrap="square" rtlCol="0">
            <a:spAutoFit/>
          </a:bodyPr>
          <a:lstStyle/>
          <a:p>
            <a:r>
              <a:rPr lang="en-US" dirty="0" smtClean="0"/>
              <a:t>All attribute values stored in sequence.</a:t>
            </a:r>
            <a:endParaRPr lang="en-US" dirty="0"/>
          </a:p>
        </p:txBody>
      </p:sp>
      <p:sp>
        <p:nvSpPr>
          <p:cNvPr id="16" name="TextBox 15"/>
          <p:cNvSpPr txBox="1"/>
          <p:nvPr/>
        </p:nvSpPr>
        <p:spPr>
          <a:xfrm>
            <a:off x="7108656" y="3663022"/>
            <a:ext cx="1872208" cy="2862322"/>
          </a:xfrm>
          <a:prstGeom prst="rect">
            <a:avLst/>
          </a:prstGeom>
          <a:noFill/>
        </p:spPr>
        <p:txBody>
          <a:bodyPr wrap="square" rtlCol="0">
            <a:spAutoFit/>
          </a:bodyPr>
          <a:lstStyle/>
          <a:p>
            <a:pPr algn="just"/>
            <a:r>
              <a:rPr lang="en-US" dirty="0" smtClean="0"/>
              <a:t>Value of fixed length attribute but offset of variable length attribute stored in sequence.  So structure typecast will give either value or offset of value.</a:t>
            </a:r>
            <a:endParaRPr lang="en-US" dirty="0"/>
          </a:p>
        </p:txBody>
      </p:sp>
    </p:spTree>
  </p:cSld>
  <p:clrMapOvr>
    <a:masterClrMapping/>
  </p:clrMapOvr>
  <p:transition advClick="0" advTm="8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fontScale="92500" lnSpcReduction="10000"/>
          </a:bodyPr>
          <a:lstStyle/>
          <a:p>
            <a:pPr algn="just">
              <a:buNone/>
            </a:pPr>
            <a:r>
              <a:rPr lang="en-US" altLang="zh-CN" dirty="0" smtClean="0"/>
              <a:t>So using this structure, tuple data can be stored as:</a:t>
            </a:r>
          </a:p>
          <a:p>
            <a:pPr algn="just">
              <a:buNone/>
            </a:pPr>
            <a:r>
              <a:rPr lang="en-US" altLang="zh-CN" dirty="0" smtClean="0"/>
              <a:t>	</a:t>
            </a:r>
            <a:r>
              <a:rPr lang="en-US" altLang="zh-CN" dirty="0" smtClean="0">
                <a:solidFill>
                  <a:srgbClr val="FF0000"/>
                </a:solidFill>
              </a:rPr>
              <a:t>Fixed size </a:t>
            </a:r>
            <a:r>
              <a:rPr lang="en-US" altLang="zh-CN" dirty="0" smtClean="0">
                <a:solidFill>
                  <a:srgbClr val="FF0000"/>
                </a:solidFill>
              </a:rPr>
              <a:t>data-type storage</a:t>
            </a:r>
            <a:r>
              <a:rPr lang="en-US" altLang="zh-CN" dirty="0" smtClean="0"/>
              <a:t>:</a:t>
            </a:r>
            <a:endParaRPr lang="en-US" altLang="zh-CN" dirty="0" smtClean="0"/>
          </a:p>
          <a:p>
            <a:pPr algn="just">
              <a:buNone/>
            </a:pPr>
            <a:r>
              <a:rPr lang="en-US" altLang="zh-CN" dirty="0" smtClean="0"/>
              <a:t>	</a:t>
            </a:r>
            <a:r>
              <a:rPr lang="en-US" sz="2000" dirty="0" smtClean="0"/>
              <a:t> 	</a:t>
            </a:r>
            <a:endParaRPr lang="en-US" sz="2000" i="1" dirty="0" smtClean="0">
              <a:solidFill>
                <a:srgbClr val="002060"/>
              </a:solidFill>
            </a:endParaRPr>
          </a:p>
          <a:p>
            <a:pPr algn="just">
              <a:buNone/>
            </a:pPr>
            <a:endParaRPr lang="en-US" sz="2000" i="1" dirty="0" smtClean="0">
              <a:solidFill>
                <a:srgbClr val="002060"/>
              </a:solidFill>
            </a:endParaRPr>
          </a:p>
          <a:p>
            <a:pPr algn="just">
              <a:buNone/>
            </a:pPr>
            <a:r>
              <a:rPr lang="en-US" altLang="zh-CN" sz="2000" dirty="0" smtClean="0"/>
              <a:t>	</a:t>
            </a:r>
            <a:r>
              <a:rPr lang="en-US" altLang="zh-CN" dirty="0" smtClean="0">
                <a:solidFill>
                  <a:srgbClr val="FF0000"/>
                </a:solidFill>
              </a:rPr>
              <a:t>Variable size </a:t>
            </a:r>
            <a:r>
              <a:rPr lang="en-US" altLang="zh-CN" dirty="0" smtClean="0">
                <a:solidFill>
                  <a:srgbClr val="FF0000"/>
                </a:solidFill>
              </a:rPr>
              <a:t>data-type storage</a:t>
            </a:r>
            <a:r>
              <a:rPr lang="en-US" altLang="zh-CN" dirty="0" smtClean="0"/>
              <a:t>:</a:t>
            </a:r>
            <a:endParaRPr lang="en-US" altLang="zh-CN" dirty="0" smtClean="0"/>
          </a:p>
          <a:p>
            <a:pPr>
              <a:buNone/>
            </a:pPr>
            <a:r>
              <a:rPr lang="en-US" altLang="zh-CN" sz="2000" i="1" dirty="0" smtClean="0"/>
              <a:t>			</a:t>
            </a:r>
          </a:p>
          <a:p>
            <a:pPr>
              <a:buNone/>
            </a:pPr>
            <a:endParaRPr lang="en-US" altLang="zh-CN" sz="2000" i="1" dirty="0" smtClean="0"/>
          </a:p>
          <a:p>
            <a:pPr>
              <a:buNone/>
            </a:pPr>
            <a:endParaRPr lang="en-US" altLang="zh-CN" sz="2000" i="1" dirty="0" smtClean="0"/>
          </a:p>
          <a:p>
            <a:pPr>
              <a:buNone/>
            </a:pPr>
            <a:endParaRPr lang="en-US" altLang="zh-CN" sz="2000" i="1" dirty="0" smtClean="0"/>
          </a:p>
          <a:p>
            <a:pPr>
              <a:buNone/>
            </a:pPr>
            <a:endParaRPr lang="en-US" altLang="zh-CN" sz="2000" i="1" dirty="0" smtClean="0"/>
          </a:p>
          <a:p>
            <a:pPr>
              <a:buNone/>
            </a:pPr>
            <a:endParaRPr lang="en-US" altLang="zh-CN" sz="2000" dirty="0" smtClean="0"/>
          </a:p>
          <a:p>
            <a:pPr>
              <a:buNone/>
            </a:pPr>
            <a:r>
              <a:rPr lang="en-US" altLang="zh-CN" sz="2000" dirty="0" smtClean="0"/>
              <a:t>	</a:t>
            </a:r>
          </a:p>
          <a:p>
            <a:pPr>
              <a:buNone/>
            </a:pPr>
            <a:r>
              <a:rPr lang="en-US" altLang="zh-CN" sz="2000" dirty="0" smtClean="0"/>
              <a:t>	</a:t>
            </a:r>
            <a:r>
              <a:rPr lang="en-US" altLang="zh-CN" i="1" dirty="0" smtClean="0"/>
              <a:t>Using this approach </a:t>
            </a:r>
            <a:r>
              <a:rPr lang="en-US" altLang="zh-CN" i="1" dirty="0" err="1" smtClean="0"/>
              <a:t>heap_fill_tuple</a:t>
            </a:r>
            <a:r>
              <a:rPr lang="en-US" altLang="zh-CN" i="1" dirty="0" smtClean="0"/>
              <a:t> function can be generated during create table.</a:t>
            </a:r>
          </a:p>
        </p:txBody>
      </p:sp>
      <p:sp>
        <p:nvSpPr>
          <p:cNvPr id="4" name="矩形 23"/>
          <p:cNvSpPr txBox="1">
            <a:spLocks noChangeArrowheads="1"/>
          </p:cNvSpPr>
          <p:nvPr/>
        </p:nvSpPr>
        <p:spPr bwMode="auto">
          <a:xfrm>
            <a:off x="395536" y="391608"/>
            <a:ext cx="842493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 Generation-Method-1 Contd…</a:t>
            </a:r>
            <a:r>
              <a:rPr lang="en-US" altLang="zh-CN" sz="2600" b="1" dirty="0" smtClean="0">
                <a:solidFill>
                  <a:srgbClr val="990000"/>
                </a:solidFill>
                <a:latin typeface="FrutigerNext LT Medium" pitchFamily="34" charset="0"/>
                <a:ea typeface="黑体" pitchFamily="49" charset="-122"/>
              </a:rPr>
              <a:t> </a:t>
            </a:r>
          </a:p>
        </p:txBody>
      </p:sp>
      <p:sp>
        <p:nvSpPr>
          <p:cNvPr id="5" name="Rounded Rectangle 4"/>
          <p:cNvSpPr/>
          <p:nvPr/>
        </p:nvSpPr>
        <p:spPr>
          <a:xfrm>
            <a:off x="1403648" y="2132856"/>
            <a:ext cx="6408712" cy="4320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 name="TextBox 5"/>
          <p:cNvSpPr txBox="1"/>
          <p:nvPr/>
        </p:nvSpPr>
        <p:spPr>
          <a:xfrm>
            <a:off x="1547664" y="2154342"/>
            <a:ext cx="6408712" cy="338554"/>
          </a:xfrm>
          <a:prstGeom prst="rect">
            <a:avLst/>
          </a:prstGeom>
          <a:noFill/>
        </p:spPr>
        <p:txBody>
          <a:bodyPr wrap="square" rtlCol="0">
            <a:spAutoFit/>
          </a:bodyPr>
          <a:lstStyle/>
          <a:p>
            <a:pPr marL="274320" indent="-274320" fontAlgn="auto">
              <a:spcBef>
                <a:spcPts val="580"/>
              </a:spcBef>
              <a:spcAft>
                <a:spcPts val="0"/>
              </a:spcAft>
              <a:buClr>
                <a:srgbClr val="D34817"/>
              </a:buClr>
              <a:buSzPct val="85000"/>
            </a:pPr>
            <a:r>
              <a:rPr lang="en-US" altLang="zh-CN" sz="1600" dirty="0" smtClean="0">
                <a:solidFill>
                  <a:srgbClr val="002060"/>
                </a:solidFill>
                <a:latin typeface="+mn-lt"/>
                <a:ea typeface="+mn-ea"/>
              </a:rPr>
              <a:t>((</a:t>
            </a:r>
            <a:r>
              <a:rPr lang="en-US" altLang="zh-CN" sz="1600" dirty="0" err="1" smtClean="0">
                <a:solidFill>
                  <a:srgbClr val="002060"/>
                </a:solidFill>
                <a:latin typeface="+mn-lt"/>
                <a:ea typeface="+mn-ea"/>
              </a:rPr>
              <a:t>SchemaBindTbl_xxxx</a:t>
            </a:r>
            <a:r>
              <a:rPr lang="en-US" altLang="zh-CN" sz="1600" dirty="0" smtClean="0">
                <a:solidFill>
                  <a:srgbClr val="002060"/>
                </a:solidFill>
                <a:latin typeface="+mn-lt"/>
                <a:ea typeface="+mn-ea"/>
              </a:rPr>
              <a:t>*)data)-&gt;id1 = </a:t>
            </a:r>
            <a:r>
              <a:rPr lang="en-US" altLang="zh-CN" sz="1600" dirty="0" err="1" smtClean="0">
                <a:solidFill>
                  <a:srgbClr val="002060"/>
                </a:solidFill>
                <a:latin typeface="+mn-lt"/>
                <a:ea typeface="+mn-ea"/>
              </a:rPr>
              <a:t>DatumGetXXX</a:t>
            </a:r>
            <a:r>
              <a:rPr lang="en-US" altLang="zh-CN" sz="1600" dirty="0" smtClean="0">
                <a:solidFill>
                  <a:srgbClr val="002060"/>
                </a:solidFill>
                <a:latin typeface="+mn-lt"/>
                <a:ea typeface="+mn-ea"/>
              </a:rPr>
              <a:t>(values[</a:t>
            </a:r>
            <a:r>
              <a:rPr lang="en-US" altLang="zh-CN" sz="1600" dirty="0" err="1" smtClean="0">
                <a:solidFill>
                  <a:srgbClr val="002060"/>
                </a:solidFill>
                <a:latin typeface="+mn-lt"/>
                <a:ea typeface="+mn-ea"/>
              </a:rPr>
              <a:t>attno</a:t>
            </a:r>
            <a:r>
              <a:rPr lang="en-US" altLang="zh-CN" sz="1600" dirty="0" smtClean="0">
                <a:solidFill>
                  <a:srgbClr val="002060"/>
                </a:solidFill>
                <a:latin typeface="+mn-lt"/>
                <a:ea typeface="+mn-ea"/>
              </a:rPr>
              <a:t>]);</a:t>
            </a:r>
          </a:p>
        </p:txBody>
      </p:sp>
      <p:sp>
        <p:nvSpPr>
          <p:cNvPr id="9" name="Rounded Rectangle 8"/>
          <p:cNvSpPr/>
          <p:nvPr/>
        </p:nvSpPr>
        <p:spPr>
          <a:xfrm>
            <a:off x="1331640" y="3140968"/>
            <a:ext cx="6480720" cy="201622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160"/>
              </a:lnSpc>
              <a:buNone/>
            </a:pPr>
            <a:endParaRPr lang="en-US" altLang="zh-CN" dirty="0" smtClean="0">
              <a:solidFill>
                <a:srgbClr val="002060"/>
              </a:solidFill>
            </a:endParaRPr>
          </a:p>
        </p:txBody>
      </p:sp>
      <p:sp>
        <p:nvSpPr>
          <p:cNvPr id="10" name="TextBox 9"/>
          <p:cNvSpPr txBox="1"/>
          <p:nvPr/>
        </p:nvSpPr>
        <p:spPr>
          <a:xfrm>
            <a:off x="1475656" y="3309952"/>
            <a:ext cx="6264696" cy="1631216"/>
          </a:xfrm>
          <a:prstGeom prst="rect">
            <a:avLst/>
          </a:prstGeom>
          <a:noFill/>
        </p:spPr>
        <p:txBody>
          <a:bodyPr wrap="square" rtlCol="0">
            <a:spAutoFit/>
          </a:bodyPr>
          <a:lstStyle/>
          <a:p>
            <a:pPr marL="274320" lvl="0" indent="-274320" fontAlgn="auto">
              <a:spcBef>
                <a:spcPts val="580"/>
              </a:spcBef>
              <a:spcAft>
                <a:spcPts val="0"/>
              </a:spcAft>
              <a:buClr>
                <a:srgbClr val="D34817"/>
              </a:buClr>
              <a:buSzPct val="85000"/>
            </a:pPr>
            <a:r>
              <a:rPr lang="en-US" altLang="zh-CN" sz="1600" dirty="0" smtClean="0">
                <a:solidFill>
                  <a:srgbClr val="002060"/>
                </a:solidFill>
                <a:latin typeface="+mn-lt"/>
                <a:ea typeface="+mn-ea"/>
              </a:rPr>
              <a:t>((</a:t>
            </a:r>
            <a:r>
              <a:rPr lang="en-US" altLang="zh-CN" sz="1600" dirty="0" err="1" smtClean="0">
                <a:solidFill>
                  <a:srgbClr val="002060"/>
                </a:solidFill>
                <a:latin typeface="+mn-lt"/>
                <a:ea typeface="+mn-ea"/>
              </a:rPr>
              <a:t>SchemaBindTbl_xxxx</a:t>
            </a:r>
            <a:r>
              <a:rPr lang="en-US" altLang="zh-CN" sz="1600" dirty="0" smtClean="0">
                <a:solidFill>
                  <a:srgbClr val="002060"/>
                </a:solidFill>
                <a:latin typeface="+mn-lt"/>
                <a:ea typeface="+mn-ea"/>
              </a:rPr>
              <a:t>*)data)-&gt;id3_offset = </a:t>
            </a:r>
            <a:r>
              <a:rPr lang="en-US" altLang="zh-CN" sz="1600" dirty="0" err="1" smtClean="0">
                <a:solidFill>
                  <a:srgbClr val="002060"/>
                </a:solidFill>
                <a:latin typeface="+mn-lt"/>
                <a:ea typeface="+mn-ea"/>
              </a:rPr>
              <a:t>data_offset</a:t>
            </a:r>
            <a:r>
              <a:rPr lang="en-US" altLang="zh-CN" sz="1600" dirty="0" smtClean="0">
                <a:solidFill>
                  <a:srgbClr val="002060"/>
                </a:solidFill>
                <a:latin typeface="+mn-lt"/>
                <a:ea typeface="+mn-ea"/>
              </a:rPr>
              <a:t>;</a:t>
            </a:r>
          </a:p>
          <a:p>
            <a:pPr marL="274320" lvl="0" indent="-274320" fontAlgn="auto">
              <a:spcBef>
                <a:spcPts val="580"/>
              </a:spcBef>
              <a:spcAft>
                <a:spcPts val="0"/>
              </a:spcAft>
              <a:buClr>
                <a:srgbClr val="D34817"/>
              </a:buClr>
              <a:buSzPct val="85000"/>
            </a:pPr>
            <a:r>
              <a:rPr lang="en-US" altLang="zh-CN" sz="1600" dirty="0" err="1" smtClean="0">
                <a:solidFill>
                  <a:srgbClr val="002060"/>
                </a:solidFill>
                <a:latin typeface="+mn-lt"/>
                <a:ea typeface="+mn-ea"/>
              </a:rPr>
              <a:t>data_length</a:t>
            </a:r>
            <a:r>
              <a:rPr lang="en-US" altLang="zh-CN" sz="1600" dirty="0" smtClean="0">
                <a:solidFill>
                  <a:srgbClr val="002060"/>
                </a:solidFill>
                <a:latin typeface="+mn-lt"/>
                <a:ea typeface="+mn-ea"/>
              </a:rPr>
              <a:t> = SIZE((char*)values[</a:t>
            </a:r>
            <a:r>
              <a:rPr lang="en-US" altLang="zh-CN" sz="1600" dirty="0" err="1" smtClean="0">
                <a:solidFill>
                  <a:srgbClr val="002060"/>
                </a:solidFill>
                <a:latin typeface="+mn-lt"/>
                <a:ea typeface="+mn-ea"/>
              </a:rPr>
              <a:t>attno</a:t>
            </a:r>
            <a:r>
              <a:rPr lang="en-US" altLang="zh-CN" sz="1600" dirty="0" smtClean="0">
                <a:solidFill>
                  <a:srgbClr val="002060"/>
                </a:solidFill>
                <a:latin typeface="+mn-lt"/>
                <a:ea typeface="+mn-ea"/>
              </a:rPr>
              <a:t>]);</a:t>
            </a:r>
          </a:p>
          <a:p>
            <a:pPr marL="274320" lvl="0" indent="-274320" fontAlgn="auto">
              <a:spcBef>
                <a:spcPts val="580"/>
              </a:spcBef>
              <a:spcAft>
                <a:spcPts val="0"/>
              </a:spcAft>
              <a:buClr>
                <a:srgbClr val="D34817"/>
              </a:buClr>
              <a:buSzPct val="85000"/>
            </a:pPr>
            <a:r>
              <a:rPr lang="en-US" altLang="zh-CN" sz="1600" dirty="0" smtClean="0">
                <a:solidFill>
                  <a:srgbClr val="002060"/>
                </a:solidFill>
                <a:latin typeface="+mn-lt"/>
                <a:ea typeface="+mn-ea"/>
              </a:rPr>
              <a:t>SET_VARSIZE_SHORT(data + </a:t>
            </a:r>
            <a:r>
              <a:rPr lang="en-US" altLang="zh-CN" sz="1600" dirty="0" err="1" smtClean="0">
                <a:solidFill>
                  <a:srgbClr val="002060"/>
                </a:solidFill>
                <a:latin typeface="+mn-lt"/>
                <a:ea typeface="+mn-ea"/>
              </a:rPr>
              <a:t>data_offset</a:t>
            </a:r>
            <a:r>
              <a:rPr lang="en-US" altLang="zh-CN" sz="1600" dirty="0" smtClean="0">
                <a:solidFill>
                  <a:srgbClr val="002060"/>
                </a:solidFill>
                <a:latin typeface="+mn-lt"/>
                <a:ea typeface="+mn-ea"/>
              </a:rPr>
              <a:t>, </a:t>
            </a:r>
            <a:r>
              <a:rPr lang="en-US" altLang="zh-CN" sz="1600" dirty="0" err="1" smtClean="0">
                <a:solidFill>
                  <a:srgbClr val="002060"/>
                </a:solidFill>
                <a:latin typeface="+mn-lt"/>
                <a:ea typeface="+mn-ea"/>
              </a:rPr>
              <a:t>data_length</a:t>
            </a:r>
            <a:r>
              <a:rPr lang="en-US" altLang="zh-CN" sz="1600" dirty="0" smtClean="0">
                <a:solidFill>
                  <a:srgbClr val="002060"/>
                </a:solidFill>
                <a:latin typeface="+mn-lt"/>
                <a:ea typeface="+mn-ea"/>
              </a:rPr>
              <a:t>);</a:t>
            </a:r>
          </a:p>
          <a:p>
            <a:pPr marL="274320" lvl="0" indent="-274320" fontAlgn="auto">
              <a:spcBef>
                <a:spcPts val="580"/>
              </a:spcBef>
              <a:spcAft>
                <a:spcPts val="0"/>
              </a:spcAft>
              <a:buClr>
                <a:srgbClr val="D34817"/>
              </a:buClr>
              <a:buSzPct val="85000"/>
            </a:pPr>
            <a:r>
              <a:rPr lang="en-US" altLang="zh-CN" sz="1600" dirty="0" err="1" smtClean="0">
                <a:solidFill>
                  <a:srgbClr val="002060"/>
                </a:solidFill>
                <a:latin typeface="+mn-lt"/>
                <a:ea typeface="+mn-ea"/>
              </a:rPr>
              <a:t>memcpy</a:t>
            </a:r>
            <a:r>
              <a:rPr lang="en-US" altLang="zh-CN" sz="1600" dirty="0" smtClean="0">
                <a:solidFill>
                  <a:srgbClr val="002060"/>
                </a:solidFill>
                <a:latin typeface="+mn-lt"/>
                <a:ea typeface="+mn-ea"/>
              </a:rPr>
              <a:t>(data + </a:t>
            </a:r>
            <a:r>
              <a:rPr lang="en-US" altLang="zh-CN" sz="1600" dirty="0" err="1" smtClean="0">
                <a:solidFill>
                  <a:srgbClr val="002060"/>
                </a:solidFill>
                <a:latin typeface="+mn-lt"/>
                <a:ea typeface="+mn-ea"/>
              </a:rPr>
              <a:t>data_offset</a:t>
            </a:r>
            <a:r>
              <a:rPr lang="en-US" altLang="zh-CN" sz="1600" dirty="0" smtClean="0">
                <a:solidFill>
                  <a:srgbClr val="002060"/>
                </a:solidFill>
                <a:latin typeface="+mn-lt"/>
                <a:ea typeface="+mn-ea"/>
              </a:rPr>
              <a:t> + 1,  VARDATA((char*)values[</a:t>
            </a:r>
            <a:r>
              <a:rPr lang="en-US" altLang="zh-CN" sz="1600" dirty="0" err="1" smtClean="0">
                <a:solidFill>
                  <a:srgbClr val="002060"/>
                </a:solidFill>
                <a:latin typeface="+mn-lt"/>
                <a:ea typeface="+mn-ea"/>
              </a:rPr>
              <a:t>attno</a:t>
            </a:r>
            <a:r>
              <a:rPr lang="en-US" altLang="zh-CN" sz="1600" dirty="0" smtClean="0">
                <a:solidFill>
                  <a:srgbClr val="002060"/>
                </a:solidFill>
                <a:latin typeface="+mn-lt"/>
                <a:ea typeface="+mn-ea"/>
              </a:rPr>
              <a:t>]), </a:t>
            </a:r>
            <a:r>
              <a:rPr lang="en-US" altLang="zh-CN" sz="1600" dirty="0" err="1" smtClean="0">
                <a:solidFill>
                  <a:srgbClr val="002060"/>
                </a:solidFill>
                <a:latin typeface="+mn-lt"/>
                <a:ea typeface="+mn-ea"/>
              </a:rPr>
              <a:t>data_length</a:t>
            </a:r>
            <a:r>
              <a:rPr lang="en-US" altLang="zh-CN" sz="1600" dirty="0" smtClean="0">
                <a:solidFill>
                  <a:srgbClr val="002060"/>
                </a:solidFill>
                <a:latin typeface="+mn-lt"/>
                <a:ea typeface="+mn-ea"/>
              </a:rPr>
              <a:t> -1);</a:t>
            </a:r>
          </a:p>
          <a:p>
            <a:pPr marL="274320" lvl="0" indent="-274320" fontAlgn="auto">
              <a:spcBef>
                <a:spcPts val="580"/>
              </a:spcBef>
              <a:spcAft>
                <a:spcPts val="0"/>
              </a:spcAft>
              <a:buClr>
                <a:srgbClr val="D34817"/>
              </a:buClr>
              <a:buSzPct val="85000"/>
            </a:pPr>
            <a:r>
              <a:rPr lang="en-US" altLang="zh-CN" sz="1600" dirty="0" err="1" smtClean="0">
                <a:solidFill>
                  <a:srgbClr val="002060"/>
                </a:solidFill>
                <a:latin typeface="+mn-lt"/>
                <a:ea typeface="+mn-ea"/>
              </a:rPr>
              <a:t>data_offset</a:t>
            </a:r>
            <a:r>
              <a:rPr lang="en-US" altLang="zh-CN" sz="1600" dirty="0" smtClean="0">
                <a:solidFill>
                  <a:srgbClr val="002060"/>
                </a:solidFill>
                <a:latin typeface="+mn-lt"/>
                <a:ea typeface="+mn-ea"/>
              </a:rPr>
              <a:t> += </a:t>
            </a:r>
            <a:r>
              <a:rPr lang="en-US" altLang="zh-CN" sz="1600" dirty="0" err="1" smtClean="0">
                <a:solidFill>
                  <a:srgbClr val="002060"/>
                </a:solidFill>
                <a:latin typeface="+mn-lt"/>
                <a:ea typeface="+mn-ea"/>
              </a:rPr>
              <a:t>data_length</a:t>
            </a:r>
            <a:r>
              <a:rPr lang="en-US" altLang="zh-CN" sz="1600" dirty="0" smtClean="0">
                <a:solidFill>
                  <a:srgbClr val="002060"/>
                </a:solidFill>
                <a:latin typeface="+mn-lt"/>
                <a:ea typeface="+mn-ea"/>
              </a:rPr>
              <a:t>;</a:t>
            </a:r>
          </a:p>
        </p:txBody>
      </p:sp>
    </p:spTree>
  </p:cSld>
  <p:clrMapOvr>
    <a:masterClrMapping/>
  </p:clrMapOvr>
  <p:transition advClick="0" advTm="8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algn="just">
              <a:buNone/>
            </a:pPr>
            <a:r>
              <a:rPr lang="en-US" altLang="zh-CN" sz="2400" dirty="0" smtClean="0"/>
              <a:t>Similarly, each attribute value from tuple can be accessed as:</a:t>
            </a:r>
          </a:p>
          <a:p>
            <a:pPr algn="just">
              <a:buNone/>
            </a:pPr>
            <a:r>
              <a:rPr lang="en-US" altLang="zh-CN" sz="2400" dirty="0" smtClean="0"/>
              <a:t>	</a:t>
            </a:r>
            <a:r>
              <a:rPr lang="en-US" altLang="zh-CN" sz="2400" dirty="0" smtClean="0">
                <a:solidFill>
                  <a:srgbClr val="FF0000"/>
                </a:solidFill>
              </a:rPr>
              <a:t>Fixed size </a:t>
            </a:r>
            <a:r>
              <a:rPr lang="en-US" altLang="zh-CN" sz="2400" dirty="0" smtClean="0">
                <a:solidFill>
                  <a:srgbClr val="FF0000"/>
                </a:solidFill>
              </a:rPr>
              <a:t>data-type access</a:t>
            </a:r>
            <a:r>
              <a:rPr lang="en-US" altLang="zh-CN" sz="2400" dirty="0" smtClean="0"/>
              <a:t>:</a:t>
            </a:r>
            <a:endParaRPr lang="en-US" altLang="zh-CN" sz="2400" dirty="0" smtClean="0"/>
          </a:p>
          <a:p>
            <a:pPr algn="just">
              <a:buNone/>
            </a:pPr>
            <a:r>
              <a:rPr lang="en-US" altLang="zh-CN" sz="2400" dirty="0" smtClean="0"/>
              <a:t>	</a:t>
            </a:r>
            <a:r>
              <a:rPr lang="en-US" sz="2400" dirty="0" smtClean="0"/>
              <a:t> 	</a:t>
            </a:r>
            <a:endParaRPr lang="en-US" sz="2400" i="1" dirty="0" smtClean="0">
              <a:solidFill>
                <a:srgbClr val="002060"/>
              </a:solidFill>
            </a:endParaRPr>
          </a:p>
          <a:p>
            <a:pPr algn="just">
              <a:buNone/>
            </a:pPr>
            <a:endParaRPr lang="en-US" sz="2400" i="1" dirty="0" smtClean="0">
              <a:solidFill>
                <a:srgbClr val="002060"/>
              </a:solidFill>
            </a:endParaRPr>
          </a:p>
          <a:p>
            <a:pPr algn="just">
              <a:buNone/>
            </a:pPr>
            <a:r>
              <a:rPr lang="en-US" altLang="zh-CN" sz="2400" dirty="0" smtClean="0"/>
              <a:t>	</a:t>
            </a:r>
            <a:r>
              <a:rPr lang="en-US" altLang="zh-CN" sz="2400" dirty="0" smtClean="0">
                <a:solidFill>
                  <a:srgbClr val="FF0000"/>
                </a:solidFill>
              </a:rPr>
              <a:t>Variable size </a:t>
            </a:r>
            <a:r>
              <a:rPr lang="en-US" altLang="zh-CN" sz="2400" dirty="0" smtClean="0">
                <a:solidFill>
                  <a:srgbClr val="FF0000"/>
                </a:solidFill>
              </a:rPr>
              <a:t>data-type access</a:t>
            </a:r>
            <a:r>
              <a:rPr lang="en-US" altLang="zh-CN" sz="2400" dirty="0" smtClean="0"/>
              <a:t>:</a:t>
            </a:r>
            <a:endParaRPr lang="en-US" altLang="zh-CN" sz="2400" dirty="0" smtClean="0"/>
          </a:p>
          <a:p>
            <a:pPr>
              <a:buNone/>
            </a:pPr>
            <a:r>
              <a:rPr lang="en-US" sz="2400" dirty="0" smtClean="0"/>
              <a:t>		</a:t>
            </a:r>
            <a:r>
              <a:rPr lang="en-US" altLang="zh-CN" sz="2400" i="1" dirty="0" smtClean="0"/>
              <a:t>			</a:t>
            </a:r>
          </a:p>
          <a:p>
            <a:pPr>
              <a:buNone/>
            </a:pPr>
            <a:endParaRPr lang="en-US" altLang="zh-CN" sz="2400" dirty="0" smtClean="0"/>
          </a:p>
          <a:p>
            <a:pPr algn="just">
              <a:buNone/>
            </a:pPr>
            <a:r>
              <a:rPr lang="en-US" altLang="zh-CN" sz="2400" dirty="0" smtClean="0"/>
              <a:t>	</a:t>
            </a:r>
          </a:p>
          <a:p>
            <a:pPr algn="just">
              <a:buNone/>
            </a:pPr>
            <a:endParaRPr lang="en-US" altLang="zh-CN" sz="2400" dirty="0" smtClean="0"/>
          </a:p>
          <a:p>
            <a:pPr algn="just">
              <a:buNone/>
            </a:pPr>
            <a:r>
              <a:rPr lang="en-US" altLang="zh-CN" sz="2400" dirty="0" smtClean="0"/>
              <a:t>	</a:t>
            </a:r>
            <a:r>
              <a:rPr lang="en-US" altLang="zh-CN" sz="2400" i="1" dirty="0" smtClean="0"/>
              <a:t>Using this approach all function related to deformation of tuple (i.e. </a:t>
            </a:r>
            <a:r>
              <a:rPr lang="en-US" altLang="zh-CN" sz="2400" i="1" dirty="0" err="1" smtClean="0"/>
              <a:t>heap_deform_tuple</a:t>
            </a:r>
            <a:r>
              <a:rPr lang="en-US" altLang="zh-CN" sz="2400" i="1" dirty="0" smtClean="0"/>
              <a:t>, </a:t>
            </a:r>
            <a:r>
              <a:rPr lang="en-US" altLang="zh-CN" sz="2400" i="1" dirty="0" err="1" smtClean="0"/>
              <a:t>slot_deform_tuple</a:t>
            </a:r>
            <a:r>
              <a:rPr lang="en-US" altLang="zh-CN" sz="2400" i="1" dirty="0" smtClean="0"/>
              <a:t> and  </a:t>
            </a:r>
            <a:r>
              <a:rPr lang="en-US" altLang="zh-CN" sz="2400" i="1" dirty="0" err="1" smtClean="0"/>
              <a:t>nocachegettr</a:t>
            </a:r>
            <a:r>
              <a:rPr lang="en-US" altLang="zh-CN" sz="2400" i="1" dirty="0" smtClean="0"/>
              <a:t>) can be generated during create table.</a:t>
            </a:r>
          </a:p>
        </p:txBody>
      </p:sp>
      <p:sp>
        <p:nvSpPr>
          <p:cNvPr id="4" name="矩形 23"/>
          <p:cNvSpPr txBox="1">
            <a:spLocks noChangeArrowheads="1"/>
          </p:cNvSpPr>
          <p:nvPr/>
        </p:nvSpPr>
        <p:spPr bwMode="auto">
          <a:xfrm>
            <a:off x="395536" y="360831"/>
            <a:ext cx="8496944"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a:t>
            </a:r>
            <a:r>
              <a:rPr lang="en-US" altLang="zh-CN" sz="3600" b="1" dirty="0" smtClean="0">
                <a:solidFill>
                  <a:srgbClr val="990000"/>
                </a:solidFill>
                <a:latin typeface="FrutigerNext LT Medium" pitchFamily="34" charset="0"/>
                <a:ea typeface="黑体" pitchFamily="49" charset="-122"/>
              </a:rPr>
              <a:t>: </a:t>
            </a:r>
            <a:r>
              <a:rPr lang="en-US" altLang="zh-CN" sz="2400" b="1" dirty="0" smtClean="0">
                <a:solidFill>
                  <a:srgbClr val="990000"/>
                </a:solidFill>
                <a:latin typeface="FrutigerNext LT Medium" pitchFamily="34" charset="0"/>
                <a:ea typeface="黑体" pitchFamily="49" charset="-122"/>
              </a:rPr>
              <a:t>Function Generation-Method-1 Contd…</a:t>
            </a:r>
            <a:r>
              <a:rPr lang="en-US" altLang="zh-CN" sz="3200" b="1" dirty="0" smtClean="0">
                <a:solidFill>
                  <a:srgbClr val="990000"/>
                </a:solidFill>
                <a:latin typeface="FrutigerNext LT Medium" pitchFamily="34" charset="0"/>
                <a:ea typeface="黑体" pitchFamily="49" charset="-122"/>
              </a:rPr>
              <a:t> </a:t>
            </a:r>
          </a:p>
        </p:txBody>
      </p:sp>
      <p:sp>
        <p:nvSpPr>
          <p:cNvPr id="5" name="Rounded Rectangle 4"/>
          <p:cNvSpPr/>
          <p:nvPr/>
        </p:nvSpPr>
        <p:spPr>
          <a:xfrm>
            <a:off x="1403648" y="2204864"/>
            <a:ext cx="6624736" cy="4320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 name="TextBox 5"/>
          <p:cNvSpPr txBox="1"/>
          <p:nvPr/>
        </p:nvSpPr>
        <p:spPr>
          <a:xfrm>
            <a:off x="1547664" y="2204864"/>
            <a:ext cx="6408712" cy="338554"/>
          </a:xfrm>
          <a:prstGeom prst="rect">
            <a:avLst/>
          </a:prstGeom>
          <a:noFill/>
        </p:spPr>
        <p:txBody>
          <a:bodyPr wrap="square" rtlCol="0">
            <a:spAutoFit/>
          </a:bodyPr>
          <a:lstStyle/>
          <a:p>
            <a:pPr lvl="0"/>
            <a:r>
              <a:rPr lang="en-US" sz="1600" i="1" dirty="0" smtClean="0">
                <a:solidFill>
                  <a:srgbClr val="002060"/>
                </a:solidFill>
              </a:rPr>
              <a:t>values[</a:t>
            </a:r>
            <a:r>
              <a:rPr lang="en-US" sz="1600" i="1" dirty="0" err="1" smtClean="0">
                <a:solidFill>
                  <a:srgbClr val="002060"/>
                </a:solidFill>
              </a:rPr>
              <a:t>attno</a:t>
            </a:r>
            <a:r>
              <a:rPr lang="en-US" sz="1600" i="1" dirty="0" smtClean="0">
                <a:solidFill>
                  <a:srgbClr val="002060"/>
                </a:solidFill>
              </a:rPr>
              <a:t>]  = ((</a:t>
            </a:r>
            <a:r>
              <a:rPr lang="en-US" sz="1600" i="1" dirty="0" err="1" smtClean="0">
                <a:solidFill>
                  <a:srgbClr val="002060"/>
                </a:solidFill>
              </a:rPr>
              <a:t>SchemaBindTbl_xxxx</a:t>
            </a:r>
            <a:r>
              <a:rPr lang="en-US" sz="1600" i="1" dirty="0" smtClean="0">
                <a:solidFill>
                  <a:srgbClr val="002060"/>
                </a:solidFill>
              </a:rPr>
              <a:t>*)data)-&gt;id1;</a:t>
            </a:r>
            <a:endParaRPr lang="en-US" altLang="zh-CN" sz="1600" dirty="0" smtClean="0">
              <a:solidFill>
                <a:srgbClr val="002060"/>
              </a:solidFill>
              <a:latin typeface="Perpetua"/>
              <a:ea typeface="宋体"/>
            </a:endParaRPr>
          </a:p>
        </p:txBody>
      </p:sp>
      <p:sp>
        <p:nvSpPr>
          <p:cNvPr id="7" name="Rounded Rectangle 6"/>
          <p:cNvSpPr/>
          <p:nvPr/>
        </p:nvSpPr>
        <p:spPr>
          <a:xfrm>
            <a:off x="1403648" y="3573016"/>
            <a:ext cx="6624736" cy="79208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extBox 7"/>
          <p:cNvSpPr txBox="1"/>
          <p:nvPr/>
        </p:nvSpPr>
        <p:spPr>
          <a:xfrm>
            <a:off x="1547664" y="3636313"/>
            <a:ext cx="6264696" cy="584775"/>
          </a:xfrm>
          <a:prstGeom prst="rect">
            <a:avLst/>
          </a:prstGeom>
          <a:noFill/>
        </p:spPr>
        <p:txBody>
          <a:bodyPr wrap="square" rtlCol="0">
            <a:spAutoFit/>
          </a:bodyPr>
          <a:lstStyle/>
          <a:p>
            <a:pPr>
              <a:buNone/>
            </a:pPr>
            <a:r>
              <a:rPr lang="en-US" sz="1600" i="1" dirty="0" err="1" smtClean="0">
                <a:solidFill>
                  <a:srgbClr val="002060"/>
                </a:solidFill>
              </a:rPr>
              <a:t>data_offset</a:t>
            </a:r>
            <a:r>
              <a:rPr lang="en-US" sz="1600" i="1" dirty="0" smtClean="0">
                <a:solidFill>
                  <a:srgbClr val="002060"/>
                </a:solidFill>
              </a:rPr>
              <a:t> = ((</a:t>
            </a:r>
            <a:r>
              <a:rPr lang="en-US" sz="1600" i="1" dirty="0" err="1" smtClean="0">
                <a:solidFill>
                  <a:srgbClr val="002060"/>
                </a:solidFill>
              </a:rPr>
              <a:t>SchemaBindTbl_xxxx</a:t>
            </a:r>
            <a:r>
              <a:rPr lang="en-US" sz="1600" i="1" dirty="0" smtClean="0">
                <a:solidFill>
                  <a:srgbClr val="002060"/>
                </a:solidFill>
              </a:rPr>
              <a:t>*)data)-&gt;id3_offset ;</a:t>
            </a:r>
          </a:p>
          <a:p>
            <a:pPr>
              <a:buNone/>
            </a:pPr>
            <a:r>
              <a:rPr lang="en-US" sz="1600" i="1" dirty="0" smtClean="0">
                <a:solidFill>
                  <a:srgbClr val="002060"/>
                </a:solidFill>
              </a:rPr>
              <a:t>values[</a:t>
            </a:r>
            <a:r>
              <a:rPr lang="en-US" sz="1600" i="1" dirty="0" err="1" smtClean="0">
                <a:solidFill>
                  <a:srgbClr val="002060"/>
                </a:solidFill>
              </a:rPr>
              <a:t>attno</a:t>
            </a:r>
            <a:r>
              <a:rPr lang="en-US" sz="1600" i="1" dirty="0" smtClean="0">
                <a:solidFill>
                  <a:srgbClr val="002060"/>
                </a:solidFill>
              </a:rPr>
              <a:t>] = </a:t>
            </a:r>
            <a:r>
              <a:rPr lang="en-US" sz="1600" i="1" dirty="0" err="1" smtClean="0">
                <a:solidFill>
                  <a:srgbClr val="002060"/>
                </a:solidFill>
              </a:rPr>
              <a:t>PointerGetDatum</a:t>
            </a:r>
            <a:r>
              <a:rPr lang="en-US" sz="1600" i="1" dirty="0" smtClean="0">
                <a:solidFill>
                  <a:srgbClr val="002060"/>
                </a:solidFill>
              </a:rPr>
              <a:t>((char *) ((char*)</a:t>
            </a:r>
            <a:r>
              <a:rPr lang="en-US" sz="1600" i="1" dirty="0" err="1" smtClean="0">
                <a:solidFill>
                  <a:srgbClr val="002060"/>
                </a:solidFill>
              </a:rPr>
              <a:t>tp</a:t>
            </a:r>
            <a:r>
              <a:rPr lang="en-US" sz="1600" i="1" dirty="0" smtClean="0">
                <a:solidFill>
                  <a:srgbClr val="002060"/>
                </a:solidFill>
              </a:rPr>
              <a:t> + </a:t>
            </a:r>
            <a:r>
              <a:rPr lang="en-US" sz="1600" i="1" dirty="0" err="1" smtClean="0">
                <a:solidFill>
                  <a:srgbClr val="002060"/>
                </a:solidFill>
              </a:rPr>
              <a:t>data_offset</a:t>
            </a:r>
            <a:r>
              <a:rPr lang="en-US" sz="1600" i="1" dirty="0" smtClean="0">
                <a:solidFill>
                  <a:srgbClr val="002060"/>
                </a:solidFill>
              </a:rPr>
              <a:t>));</a:t>
            </a:r>
            <a:endParaRPr lang="en-US" altLang="zh-CN" sz="1600" dirty="0" smtClean="0">
              <a:solidFill>
                <a:srgbClr val="002060"/>
              </a:solidFill>
              <a:latin typeface="Perpetua"/>
              <a:ea typeface="宋体"/>
            </a:endParaRPr>
          </a:p>
        </p:txBody>
      </p:sp>
    </p:spTree>
  </p:cSld>
  <p:clrMapOvr>
    <a:masterClrMapping/>
  </p:clrMapOvr>
  <p:transition advClick="0" advTm="8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algn="just">
              <a:buNone/>
            </a:pPr>
            <a:r>
              <a:rPr lang="en-US" altLang="zh-CN" sz="2400" dirty="0" smtClean="0"/>
              <a:t>Advantage:</a:t>
            </a:r>
          </a:p>
          <a:p>
            <a:pPr marL="514350" indent="-514350" algn="just">
              <a:buFont typeface="Wingdings 2"/>
              <a:buAutoNum type="arabicPeriod"/>
            </a:pPr>
            <a:r>
              <a:rPr lang="en-US" altLang="zh-CN" sz="2400" dirty="0" smtClean="0"/>
              <a:t>No dependency on previous attributes.</a:t>
            </a:r>
          </a:p>
          <a:p>
            <a:pPr marL="514350" indent="-514350" algn="just">
              <a:buAutoNum type="arabicPeriod"/>
            </a:pPr>
            <a:r>
              <a:rPr lang="en-US" altLang="zh-CN" sz="2400" dirty="0" smtClean="0"/>
              <a:t>Any of the attribute value can be accessed directly.</a:t>
            </a:r>
          </a:p>
          <a:p>
            <a:pPr marL="514350" indent="-514350" algn="just">
              <a:buAutoNum type="arabicPeriod"/>
            </a:pPr>
            <a:r>
              <a:rPr lang="en-US" altLang="zh-CN" sz="2400" dirty="0" smtClean="0"/>
              <a:t>Access of attribute value is very efficient as it will take very few instructions.</a:t>
            </a:r>
          </a:p>
          <a:p>
            <a:pPr marL="514350" indent="-514350" algn="just">
              <a:buNone/>
            </a:pPr>
            <a:endParaRPr lang="en-US" altLang="zh-CN" sz="2400" dirty="0" smtClean="0"/>
          </a:p>
          <a:p>
            <a:pPr marL="514350" indent="-514350" algn="just">
              <a:buNone/>
            </a:pPr>
            <a:r>
              <a:rPr lang="en-US" altLang="zh-CN" sz="2400" dirty="0" smtClean="0"/>
              <a:t>Disadvantage:</a:t>
            </a:r>
          </a:p>
          <a:p>
            <a:pPr marL="514350" indent="-514350" algn="just">
              <a:buAutoNum type="arabicPeriod"/>
            </a:pPr>
            <a:r>
              <a:rPr lang="en-US" altLang="zh-CN" sz="2400" dirty="0" smtClean="0"/>
              <a:t>Size of the tuple will increase leading to more memory consumption.</a:t>
            </a:r>
          </a:p>
          <a:p>
            <a:pPr marL="514350" indent="-514350" algn="just">
              <a:buAutoNum type="arabicPeriod"/>
            </a:pPr>
            <a:endParaRPr lang="en-US" altLang="zh-CN" sz="2400" dirty="0" smtClean="0"/>
          </a:p>
        </p:txBody>
      </p:sp>
      <p:sp>
        <p:nvSpPr>
          <p:cNvPr id="4" name="矩形 23"/>
          <p:cNvSpPr txBox="1">
            <a:spLocks noChangeArrowheads="1"/>
          </p:cNvSpPr>
          <p:nvPr/>
        </p:nvSpPr>
        <p:spPr bwMode="auto">
          <a:xfrm>
            <a:off x="395536" y="391607"/>
            <a:ext cx="8352928"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 Generation-Method-1 Contd…</a:t>
            </a:r>
            <a:r>
              <a:rPr lang="en-US" altLang="zh-CN" sz="2000" b="1" dirty="0" smtClean="0">
                <a:solidFill>
                  <a:srgbClr val="990000"/>
                </a:solidFill>
                <a:latin typeface="FrutigerNext LT Medium" pitchFamily="34" charset="0"/>
                <a:ea typeface="黑体" pitchFamily="49" charset="-122"/>
              </a:rPr>
              <a:t> </a:t>
            </a:r>
          </a:p>
        </p:txBody>
      </p:sp>
    </p:spTree>
  </p:cSld>
  <p:clrMapOvr>
    <a:masterClrMapping/>
  </p:clrMapOvr>
  <p:transition advClick="0" advTm="8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Autofit/>
          </a:bodyPr>
          <a:lstStyle/>
          <a:p>
            <a:pPr marL="0" indent="0" algn="just">
              <a:buNone/>
            </a:pPr>
            <a:r>
              <a:rPr lang="en-US" altLang="zh-CN" sz="2400" dirty="0" smtClean="0"/>
              <a:t>This method generates the customized functions without changing the format of the tuple.</a:t>
            </a:r>
          </a:p>
          <a:p>
            <a:pPr marL="0" indent="0" algn="just">
              <a:buNone/>
            </a:pPr>
            <a:r>
              <a:rPr lang="en-US" altLang="zh-CN" sz="2400" dirty="0" smtClean="0"/>
              <a:t>This approach uses slight variation of existing macros:</a:t>
            </a:r>
          </a:p>
          <a:p>
            <a:pPr marL="714375" lvl="2" indent="-447675" algn="just">
              <a:buFont typeface="Wingdings" pitchFamily="2" charset="2"/>
              <a:buChar char="Ø"/>
              <a:tabLst>
                <a:tab pos="447675" algn="l"/>
              </a:tabLst>
            </a:pPr>
            <a:r>
              <a:rPr lang="en-US" altLang="zh-CN" sz="2400" dirty="0" err="1" smtClean="0"/>
              <a:t>fetch_att</a:t>
            </a:r>
            <a:endParaRPr lang="en-US" altLang="zh-CN" sz="2400" dirty="0" smtClean="0"/>
          </a:p>
          <a:p>
            <a:pPr marL="714375" lvl="2" indent="-447675" algn="just">
              <a:buFont typeface="Wingdings" pitchFamily="2" charset="2"/>
              <a:buChar char="Ø"/>
              <a:tabLst>
                <a:tab pos="447675" algn="l"/>
              </a:tabLst>
            </a:pPr>
            <a:r>
              <a:rPr lang="en-US" altLang="zh-CN" sz="2400" dirty="0" err="1" smtClean="0"/>
              <a:t>att_addlength_pointer</a:t>
            </a:r>
            <a:endParaRPr lang="en-US" altLang="zh-CN" sz="2400" dirty="0" smtClean="0"/>
          </a:p>
          <a:p>
            <a:pPr marL="714375" lvl="2" indent="-447675" algn="just">
              <a:buFont typeface="Wingdings" pitchFamily="2" charset="2"/>
              <a:buChar char="Ø"/>
              <a:tabLst>
                <a:tab pos="447675" algn="l"/>
              </a:tabLst>
            </a:pPr>
            <a:r>
              <a:rPr lang="en-US" altLang="zh-CN" sz="2400" dirty="0" err="1" smtClean="0"/>
              <a:t>att_align_nominal</a:t>
            </a:r>
            <a:endParaRPr lang="en-US" altLang="zh-CN" sz="2400" dirty="0" smtClean="0"/>
          </a:p>
          <a:p>
            <a:pPr marL="714375" lvl="2" indent="-447675" algn="just">
              <a:buFont typeface="Wingdings" pitchFamily="2" charset="2"/>
              <a:buChar char="Ø"/>
              <a:tabLst>
                <a:tab pos="447675" algn="l"/>
              </a:tabLst>
            </a:pPr>
            <a:r>
              <a:rPr lang="en-US" altLang="zh-CN" sz="2400" dirty="0" err="1" smtClean="0"/>
              <a:t>att_align_pointer</a:t>
            </a:r>
            <a:endParaRPr lang="en-US" altLang="zh-CN" sz="2400" dirty="0" smtClean="0"/>
          </a:p>
          <a:p>
            <a:pPr marL="0" lvl="1" indent="0" algn="just">
              <a:spcBef>
                <a:spcPts val="580"/>
              </a:spcBef>
              <a:buClr>
                <a:schemeClr val="accent1"/>
              </a:buClr>
              <a:buNone/>
            </a:pPr>
            <a:r>
              <a:rPr lang="en-US" altLang="zh-CN" dirty="0" smtClean="0"/>
              <a:t>	</a:t>
            </a:r>
          </a:p>
          <a:p>
            <a:pPr marL="0" lvl="1" indent="0" algn="just">
              <a:spcBef>
                <a:spcPts val="580"/>
              </a:spcBef>
              <a:buClr>
                <a:schemeClr val="accent1"/>
              </a:buClr>
              <a:buNone/>
            </a:pPr>
            <a:r>
              <a:rPr lang="en-US" altLang="zh-CN" dirty="0" smtClean="0"/>
              <a:t>These macros takes many decision based on the data-type, its size of each attributes which is going to be same for a relation.</a:t>
            </a:r>
          </a:p>
          <a:p>
            <a:pPr marL="0" lvl="1" indent="0" algn="just">
              <a:spcBef>
                <a:spcPts val="580"/>
              </a:spcBef>
              <a:buClr>
                <a:schemeClr val="accent1"/>
              </a:buClr>
              <a:buNone/>
            </a:pPr>
            <a:r>
              <a:rPr lang="en-US" altLang="zh-CN" dirty="0" smtClean="0"/>
              <a:t>	So instead of using these macro for each tuple of a relation at run-time, it is </a:t>
            </a:r>
            <a:r>
              <a:rPr lang="en-US" altLang="zh-CN" dirty="0" smtClean="0">
                <a:solidFill>
                  <a:srgbClr val="FF0000"/>
                </a:solidFill>
              </a:rPr>
              <a:t>used once during table schema definition itself to generate all customized function</a:t>
            </a:r>
            <a:r>
              <a:rPr lang="en-US" altLang="zh-CN" dirty="0" smtClean="0"/>
              <a:t>.</a:t>
            </a:r>
          </a:p>
          <a:p>
            <a:pPr marL="0" lvl="1" indent="0" algn="just">
              <a:spcBef>
                <a:spcPts val="580"/>
              </a:spcBef>
              <a:buClr>
                <a:schemeClr val="accent1"/>
              </a:buClr>
              <a:buNone/>
            </a:pPr>
            <a:r>
              <a:rPr lang="en-US" altLang="zh-CN" dirty="0" smtClean="0"/>
              <a:t>			</a:t>
            </a:r>
          </a:p>
        </p:txBody>
      </p:sp>
      <p:sp>
        <p:nvSpPr>
          <p:cNvPr id="4" name="矩形 23"/>
          <p:cNvSpPr txBox="1">
            <a:spLocks noChangeArrowheads="1"/>
          </p:cNvSpPr>
          <p:nvPr/>
        </p:nvSpPr>
        <p:spPr bwMode="auto">
          <a:xfrm>
            <a:off x="395536" y="391606"/>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 Generation-Method-2</a:t>
            </a:r>
            <a:r>
              <a:rPr lang="en-US" altLang="zh-CN" sz="2000" b="1" dirty="0" smtClean="0">
                <a:solidFill>
                  <a:srgbClr val="990000"/>
                </a:solidFill>
                <a:latin typeface="FrutigerNext LT Medium" pitchFamily="34" charset="0"/>
                <a:ea typeface="黑体" pitchFamily="49" charset="-122"/>
              </a:rPr>
              <a:t> </a:t>
            </a:r>
          </a:p>
        </p:txBody>
      </p:sp>
    </p:spTree>
  </p:cSld>
  <p:clrMapOvr>
    <a:masterClrMapping/>
  </p:clrMapOvr>
  <p:transition advClick="0" advTm="8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marL="0" indent="0" algn="just">
              <a:buNone/>
            </a:pPr>
            <a:r>
              <a:rPr lang="en-US" altLang="zh-CN" sz="2400" dirty="0" smtClean="0"/>
              <a:t>So as per this mechanism, code for accessing float attribute will be as below:</a:t>
            </a:r>
          </a:p>
          <a:p>
            <a:pPr marL="0" indent="0" algn="just">
              <a:buNone/>
            </a:pPr>
            <a:endParaRPr lang="en-US" altLang="zh-CN" sz="2400" dirty="0" smtClean="0"/>
          </a:p>
          <a:p>
            <a:pPr marL="0" indent="0" algn="just">
              <a:buNone/>
            </a:pPr>
            <a:endParaRPr lang="en-US" altLang="zh-CN" sz="2400" dirty="0" smtClean="0"/>
          </a:p>
          <a:p>
            <a:pPr marL="0" indent="0" algn="just">
              <a:buNone/>
            </a:pPr>
            <a:endParaRPr lang="en-US" altLang="zh-CN" sz="2400" dirty="0" smtClean="0"/>
          </a:p>
          <a:p>
            <a:pPr marL="0" indent="0" algn="just">
              <a:buNone/>
            </a:pPr>
            <a:endParaRPr lang="en-US" altLang="zh-CN" sz="2400" dirty="0" smtClean="0"/>
          </a:p>
          <a:p>
            <a:pPr marL="0" indent="0" algn="just">
              <a:buNone/>
            </a:pPr>
            <a:r>
              <a:rPr lang="en-US" altLang="zh-CN" sz="2400" dirty="0" smtClean="0"/>
              <a:t>	</a:t>
            </a:r>
          </a:p>
          <a:p>
            <a:pPr marL="0" indent="0" algn="just">
              <a:buNone/>
            </a:pPr>
            <a:r>
              <a:rPr lang="en-US" altLang="zh-CN" sz="2400" dirty="0" smtClean="0"/>
              <a:t>		Similarly access for all other data-type attributes can also be generated.</a:t>
            </a:r>
          </a:p>
          <a:p>
            <a:pPr marL="0" indent="0" algn="just">
              <a:buNone/>
            </a:pPr>
            <a:r>
              <a:rPr lang="en-US" altLang="zh-CN" sz="2400" dirty="0" smtClean="0"/>
              <a:t>		Using the combination of other macro, customized code for all other functions used for tuple access can be generated.</a:t>
            </a:r>
          </a:p>
          <a:p>
            <a:pPr marL="0" indent="0" algn="just">
              <a:buNone/>
            </a:pPr>
            <a:endParaRPr lang="en-US" altLang="zh-CN" sz="2400" dirty="0" smtClean="0"/>
          </a:p>
        </p:txBody>
      </p:sp>
      <p:sp>
        <p:nvSpPr>
          <p:cNvPr id="4" name="矩形 23"/>
          <p:cNvSpPr txBox="1">
            <a:spLocks noChangeArrowheads="1"/>
          </p:cNvSpPr>
          <p:nvPr/>
        </p:nvSpPr>
        <p:spPr bwMode="auto">
          <a:xfrm>
            <a:off x="395536" y="391608"/>
            <a:ext cx="8352928"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 Generation-Method-2 </a:t>
            </a:r>
            <a:r>
              <a:rPr lang="en-US" altLang="zh-CN" sz="2400" b="1" dirty="0" err="1" smtClean="0">
                <a:solidFill>
                  <a:srgbClr val="990000"/>
                </a:solidFill>
                <a:latin typeface="FrutigerNext LT Medium" pitchFamily="34" charset="0"/>
                <a:ea typeface="黑体" pitchFamily="49" charset="-122"/>
              </a:rPr>
              <a:t>Contd</a:t>
            </a:r>
            <a:r>
              <a:rPr lang="en-US" altLang="zh-CN" sz="2400" b="1" dirty="0" smtClean="0">
                <a:solidFill>
                  <a:srgbClr val="990000"/>
                </a:solidFill>
                <a:latin typeface="FrutigerNext LT Medium" pitchFamily="34" charset="0"/>
                <a:ea typeface="黑体" pitchFamily="49" charset="-122"/>
              </a:rPr>
              <a:t>…</a:t>
            </a:r>
            <a:r>
              <a:rPr lang="en-US" altLang="zh-CN" sz="2000" b="1" dirty="0" smtClean="0">
                <a:solidFill>
                  <a:srgbClr val="990000"/>
                </a:solidFill>
                <a:latin typeface="FrutigerNext LT Medium" pitchFamily="34" charset="0"/>
                <a:ea typeface="黑体" pitchFamily="49" charset="-122"/>
              </a:rPr>
              <a:t> </a:t>
            </a:r>
          </a:p>
        </p:txBody>
      </p:sp>
      <p:sp>
        <p:nvSpPr>
          <p:cNvPr id="11" name="Rounded Rectangle 10"/>
          <p:cNvSpPr/>
          <p:nvPr/>
        </p:nvSpPr>
        <p:spPr>
          <a:xfrm>
            <a:off x="1259632" y="1988840"/>
            <a:ext cx="7128792" cy="172819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TextBox 11"/>
          <p:cNvSpPr txBox="1"/>
          <p:nvPr/>
        </p:nvSpPr>
        <p:spPr>
          <a:xfrm>
            <a:off x="1403648" y="2195572"/>
            <a:ext cx="3024336" cy="369332"/>
          </a:xfrm>
          <a:prstGeom prst="rect">
            <a:avLst/>
          </a:prstGeom>
          <a:noFill/>
        </p:spPr>
        <p:txBody>
          <a:bodyPr wrap="square" rtlCol="0">
            <a:spAutoFit/>
          </a:bodyPr>
          <a:lstStyle/>
          <a:p>
            <a:pPr>
              <a:buNone/>
            </a:pPr>
            <a:r>
              <a:rPr lang="en-US" altLang="zh-CN" i="1" dirty="0" smtClean="0">
                <a:solidFill>
                  <a:srgbClr val="002060"/>
                </a:solidFill>
              </a:rPr>
              <a:t>offset = DOUBLEALIGN(offset);</a:t>
            </a:r>
          </a:p>
        </p:txBody>
      </p:sp>
      <p:sp>
        <p:nvSpPr>
          <p:cNvPr id="13" name="TextBox 12"/>
          <p:cNvSpPr txBox="1"/>
          <p:nvPr/>
        </p:nvSpPr>
        <p:spPr>
          <a:xfrm>
            <a:off x="5580112" y="2204864"/>
            <a:ext cx="2736304" cy="369332"/>
          </a:xfrm>
          <a:prstGeom prst="rect">
            <a:avLst/>
          </a:prstGeom>
          <a:noFill/>
        </p:spPr>
        <p:txBody>
          <a:bodyPr wrap="square" rtlCol="0">
            <a:spAutoFit/>
          </a:bodyPr>
          <a:lstStyle/>
          <a:p>
            <a:pPr lvl="0" algn="ctr"/>
            <a:r>
              <a:rPr lang="en-US" altLang="zh-CN" i="1" dirty="0" smtClean="0">
                <a:solidFill>
                  <a:srgbClr val="002060"/>
                </a:solidFill>
              </a:rPr>
              <a:t>Skipped alignment check</a:t>
            </a:r>
          </a:p>
        </p:txBody>
      </p:sp>
      <p:sp>
        <p:nvSpPr>
          <p:cNvPr id="14" name="TextBox 13"/>
          <p:cNvSpPr txBox="1"/>
          <p:nvPr/>
        </p:nvSpPr>
        <p:spPr>
          <a:xfrm>
            <a:off x="1403648" y="2780928"/>
            <a:ext cx="3744416" cy="369332"/>
          </a:xfrm>
          <a:prstGeom prst="rect">
            <a:avLst/>
          </a:prstGeom>
          <a:noFill/>
        </p:spPr>
        <p:txBody>
          <a:bodyPr wrap="square" rtlCol="0">
            <a:spAutoFit/>
          </a:bodyPr>
          <a:lstStyle/>
          <a:p>
            <a:pPr>
              <a:buNone/>
            </a:pPr>
            <a:r>
              <a:rPr lang="en-US" altLang="zh-CN" i="1" dirty="0" smtClean="0">
                <a:solidFill>
                  <a:srgbClr val="002060"/>
                </a:solidFill>
              </a:rPr>
              <a:t>values[1] = *((Datum *)(</a:t>
            </a:r>
            <a:r>
              <a:rPr lang="en-US" altLang="zh-CN" i="1" dirty="0" err="1" smtClean="0">
                <a:solidFill>
                  <a:srgbClr val="002060"/>
                </a:solidFill>
              </a:rPr>
              <a:t>tp</a:t>
            </a:r>
            <a:r>
              <a:rPr lang="en-US" altLang="zh-CN" i="1" dirty="0" smtClean="0">
                <a:solidFill>
                  <a:srgbClr val="002060"/>
                </a:solidFill>
              </a:rPr>
              <a:t> + offset));</a:t>
            </a:r>
          </a:p>
        </p:txBody>
      </p:sp>
      <p:sp>
        <p:nvSpPr>
          <p:cNvPr id="15" name="TextBox 14"/>
          <p:cNvSpPr txBox="1"/>
          <p:nvPr/>
        </p:nvSpPr>
        <p:spPr>
          <a:xfrm>
            <a:off x="5580112" y="2771636"/>
            <a:ext cx="2736304" cy="369332"/>
          </a:xfrm>
          <a:prstGeom prst="rect">
            <a:avLst/>
          </a:prstGeom>
          <a:noFill/>
        </p:spPr>
        <p:txBody>
          <a:bodyPr wrap="square" rtlCol="0">
            <a:spAutoFit/>
          </a:bodyPr>
          <a:lstStyle/>
          <a:p>
            <a:pPr algn="ctr"/>
            <a:r>
              <a:rPr lang="en-US" altLang="zh-CN" i="1" dirty="0" smtClean="0">
                <a:solidFill>
                  <a:srgbClr val="002060"/>
                </a:solidFill>
              </a:rPr>
              <a:t>Skipped datum size check</a:t>
            </a:r>
          </a:p>
        </p:txBody>
      </p:sp>
      <p:sp>
        <p:nvSpPr>
          <p:cNvPr id="16" name="TextBox 15"/>
          <p:cNvSpPr txBox="1"/>
          <p:nvPr/>
        </p:nvSpPr>
        <p:spPr>
          <a:xfrm>
            <a:off x="1403648" y="3284984"/>
            <a:ext cx="3024336" cy="369332"/>
          </a:xfrm>
          <a:prstGeom prst="rect">
            <a:avLst/>
          </a:prstGeom>
          <a:noFill/>
        </p:spPr>
        <p:txBody>
          <a:bodyPr wrap="square" rtlCol="0">
            <a:spAutoFit/>
          </a:bodyPr>
          <a:lstStyle/>
          <a:p>
            <a:r>
              <a:rPr lang="en-US" altLang="zh-CN" i="1" dirty="0" smtClean="0">
                <a:solidFill>
                  <a:srgbClr val="002060"/>
                </a:solidFill>
              </a:rPr>
              <a:t>offset += 8;</a:t>
            </a:r>
          </a:p>
        </p:txBody>
      </p:sp>
      <p:sp>
        <p:nvSpPr>
          <p:cNvPr id="17" name="TextBox 16"/>
          <p:cNvSpPr txBox="1"/>
          <p:nvPr/>
        </p:nvSpPr>
        <p:spPr>
          <a:xfrm>
            <a:off x="5292080" y="3284984"/>
            <a:ext cx="3024336" cy="369332"/>
          </a:xfrm>
          <a:prstGeom prst="rect">
            <a:avLst/>
          </a:prstGeom>
          <a:noFill/>
        </p:spPr>
        <p:txBody>
          <a:bodyPr wrap="square" rtlCol="0">
            <a:spAutoFit/>
          </a:bodyPr>
          <a:lstStyle/>
          <a:p>
            <a:pPr lvl="0" algn="ctr"/>
            <a:r>
              <a:rPr lang="en-US" altLang="zh-CN" i="1" dirty="0" smtClean="0">
                <a:solidFill>
                  <a:srgbClr val="002060"/>
                </a:solidFill>
              </a:rPr>
              <a:t>Skipped attribute length check</a:t>
            </a:r>
          </a:p>
        </p:txBody>
      </p:sp>
      <p:sp>
        <p:nvSpPr>
          <p:cNvPr id="19" name="Right Arrow 18"/>
          <p:cNvSpPr/>
          <p:nvPr/>
        </p:nvSpPr>
        <p:spPr>
          <a:xfrm>
            <a:off x="5220072" y="2276872"/>
            <a:ext cx="504056" cy="21602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5004048" y="2852936"/>
            <a:ext cx="504056" cy="21602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716016" y="3356992"/>
            <a:ext cx="504056" cy="21602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advTm="8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algn="just">
              <a:buNone/>
            </a:pPr>
            <a:r>
              <a:rPr lang="en-US" altLang="zh-CN" sz="2400" dirty="0" smtClean="0"/>
              <a:t>Advantage:</a:t>
            </a:r>
          </a:p>
          <a:p>
            <a:pPr marL="514350" indent="-514350" algn="just">
              <a:buAutoNum type="arabicPeriod"/>
            </a:pPr>
            <a:r>
              <a:rPr lang="en-US" altLang="zh-CN" sz="2400" dirty="0" smtClean="0"/>
              <a:t>Existing tested macro are used, so it is very safe.</a:t>
            </a:r>
          </a:p>
          <a:p>
            <a:pPr marL="514350" indent="-514350" algn="just">
              <a:buAutoNum type="arabicPeriod"/>
            </a:pPr>
            <a:r>
              <a:rPr lang="en-US" altLang="zh-CN" sz="2400" dirty="0" smtClean="0"/>
              <a:t>No change in tuple format and size.</a:t>
            </a:r>
          </a:p>
          <a:p>
            <a:pPr marL="514350" indent="-514350" algn="just">
              <a:buAutoNum type="arabicPeriod"/>
            </a:pPr>
            <a:r>
              <a:rPr lang="en-US" altLang="zh-CN" sz="2400" dirty="0" smtClean="0"/>
              <a:t>Reduces </a:t>
            </a:r>
            <a:r>
              <a:rPr lang="en-US" altLang="zh-CN" sz="2400" dirty="0" smtClean="0"/>
              <a:t>number </a:t>
            </a:r>
            <a:r>
              <a:rPr lang="en-US" altLang="zh-CN" sz="2400" dirty="0" smtClean="0"/>
              <a:t>of overall instruction by huge margin.</a:t>
            </a:r>
          </a:p>
          <a:p>
            <a:pPr marL="514350" indent="-514350" algn="just">
              <a:buFont typeface="Wingdings 2"/>
              <a:buAutoNum type="arabicPeriod"/>
            </a:pPr>
            <a:endParaRPr lang="en-US" altLang="zh-CN" sz="2400" dirty="0" smtClean="0"/>
          </a:p>
          <a:p>
            <a:pPr marL="514350" indent="-514350" algn="just">
              <a:buNone/>
            </a:pPr>
            <a:r>
              <a:rPr lang="en-US" altLang="zh-CN" sz="2400" dirty="0" smtClean="0"/>
              <a:t>Disadvantage:</a:t>
            </a:r>
          </a:p>
          <a:p>
            <a:pPr marL="514350" indent="-514350" algn="just">
              <a:buAutoNum type="arabicPeriod"/>
            </a:pPr>
            <a:r>
              <a:rPr lang="en-US" altLang="zh-CN" sz="2400" dirty="0" smtClean="0"/>
              <a:t>Dependency on previous attribute incase previous attribute is variable length.</a:t>
            </a:r>
          </a:p>
          <a:p>
            <a:pPr marL="514350" indent="-514350" algn="just">
              <a:buAutoNum type="arabicPeriod"/>
            </a:pPr>
            <a:endParaRPr lang="en-US" altLang="zh-CN" sz="2400" dirty="0" smtClean="0"/>
          </a:p>
        </p:txBody>
      </p:sp>
      <p:sp>
        <p:nvSpPr>
          <p:cNvPr id="4" name="矩形 23"/>
          <p:cNvSpPr txBox="1">
            <a:spLocks noChangeArrowheads="1"/>
          </p:cNvSpPr>
          <p:nvPr/>
        </p:nvSpPr>
        <p:spPr bwMode="auto">
          <a:xfrm>
            <a:off x="395536" y="391607"/>
            <a:ext cx="842493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 Generation-Method-2 Contd…</a:t>
            </a:r>
            <a:r>
              <a:rPr lang="en-US" altLang="zh-CN" sz="2000" b="1" dirty="0" smtClean="0">
                <a:solidFill>
                  <a:srgbClr val="990000"/>
                </a:solidFill>
                <a:latin typeface="FrutigerNext LT Medium" pitchFamily="34" charset="0"/>
                <a:ea typeface="黑体" pitchFamily="49" charset="-122"/>
              </a:rPr>
              <a:t> </a:t>
            </a:r>
          </a:p>
        </p:txBody>
      </p:sp>
    </p:spTree>
  </p:cSld>
  <p:clrMapOvr>
    <a:masterClrMapping/>
  </p:clrMapOvr>
  <p:transition advClick="0" advTm="8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marL="514350" indent="-514350" algn="just">
              <a:buNone/>
            </a:pPr>
            <a:r>
              <a:rPr lang="en-US" altLang="zh-CN" sz="2400" dirty="0" smtClean="0"/>
              <a:t>This method is intended to use advantages of previous methods i.e.</a:t>
            </a:r>
          </a:p>
          <a:p>
            <a:pPr marL="514350" indent="-514350" algn="just">
              <a:buNone/>
            </a:pPr>
            <a:endParaRPr lang="en-US" altLang="zh-CN" sz="2400" dirty="0" smtClean="0"/>
          </a:p>
          <a:p>
            <a:pPr marL="788670" lvl="1" indent="-514350" algn="just"/>
            <a:r>
              <a:rPr lang="en-US" altLang="zh-CN" b="1" i="1" dirty="0" smtClean="0"/>
              <a:t>Make least number of attribute dependency</a:t>
            </a:r>
          </a:p>
          <a:p>
            <a:pPr marL="788670" lvl="1" indent="-514350" algn="just">
              <a:buNone/>
            </a:pPr>
            <a:r>
              <a:rPr lang="en-US" altLang="zh-CN" dirty="0" smtClean="0"/>
              <a:t>	All </a:t>
            </a:r>
            <a:r>
              <a:rPr lang="en-US" altLang="zh-CN" dirty="0" smtClean="0">
                <a:solidFill>
                  <a:srgbClr val="FF0000"/>
                </a:solidFill>
              </a:rPr>
              <a:t>fixed length attributes are grouped together</a:t>
            </a:r>
            <a:r>
              <a:rPr lang="en-US" altLang="zh-CN" dirty="0" smtClean="0"/>
              <a:t> to make initial list of columns followed by all variable length columns. </a:t>
            </a:r>
            <a:r>
              <a:rPr lang="en-US" altLang="zh-CN" dirty="0" smtClean="0">
                <a:solidFill>
                  <a:srgbClr val="FF0000"/>
                </a:solidFill>
              </a:rPr>
              <a:t>So all fixed length attributes can be accessed directly. </a:t>
            </a:r>
            <a:r>
              <a:rPr lang="en-US" altLang="zh-CN" dirty="0" smtClean="0"/>
              <a:t>Change in column order will be done during creation of table itself.</a:t>
            </a:r>
          </a:p>
          <a:p>
            <a:pPr marL="788670" lvl="1" indent="-514350" algn="just">
              <a:buNone/>
            </a:pPr>
            <a:endParaRPr lang="en-US" altLang="zh-CN" dirty="0" smtClean="0"/>
          </a:p>
          <a:p>
            <a:pPr marL="788670" lvl="1" indent="-514350" algn="just"/>
            <a:r>
              <a:rPr lang="en-US" altLang="zh-CN" b="1" i="1" dirty="0" smtClean="0"/>
              <a:t>No change in tuple size, so access of tuple will be very efficient</a:t>
            </a:r>
          </a:p>
          <a:p>
            <a:pPr marL="788670" lvl="1" indent="-514350" algn="just">
              <a:buNone/>
            </a:pPr>
            <a:r>
              <a:rPr lang="en-US" altLang="zh-CN" dirty="0" smtClean="0"/>
              <a:t>	In order to achieve this, we use Method-2 to generate specialized code.</a:t>
            </a:r>
          </a:p>
          <a:p>
            <a:pPr marL="514350" indent="-514350" algn="just">
              <a:buNone/>
            </a:pPr>
            <a:r>
              <a:rPr lang="en-US" altLang="zh-CN" sz="2400" dirty="0" smtClean="0"/>
              <a:t>	</a:t>
            </a:r>
          </a:p>
        </p:txBody>
      </p:sp>
      <p:sp>
        <p:nvSpPr>
          <p:cNvPr id="4" name="矩形 23"/>
          <p:cNvSpPr txBox="1">
            <a:spLocks noChangeArrowheads="1"/>
          </p:cNvSpPr>
          <p:nvPr/>
        </p:nvSpPr>
        <p:spPr bwMode="auto">
          <a:xfrm>
            <a:off x="395536" y="391606"/>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 Generation-Method-3</a:t>
            </a:r>
          </a:p>
        </p:txBody>
      </p:sp>
    </p:spTree>
  </p:cSld>
  <p:clrMapOvr>
    <a:masterClrMapping/>
  </p:clrMapOvr>
  <p:transition advClick="0" advTm="8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1368152"/>
          </a:xfrm>
        </p:spPr>
        <p:txBody>
          <a:bodyPr>
            <a:normAutofit/>
          </a:bodyPr>
          <a:lstStyle/>
          <a:p>
            <a:pPr marL="788670" lvl="1" indent="-514350" algn="just">
              <a:buNone/>
            </a:pPr>
            <a:r>
              <a:rPr lang="en-US" altLang="zh-CN" dirty="0" smtClean="0"/>
              <a:t>E.g. Consider our earlier example:</a:t>
            </a:r>
          </a:p>
          <a:p>
            <a:pPr marL="788670" lvl="1" indent="-514350" algn="just">
              <a:buNone/>
            </a:pPr>
            <a:r>
              <a:rPr lang="en-US" altLang="zh-CN" b="1" i="1" dirty="0" smtClean="0"/>
              <a:t>	</a:t>
            </a:r>
            <a:r>
              <a:rPr lang="en-US" altLang="zh-CN" b="1" dirty="0" smtClean="0"/>
              <a:t>create table </a:t>
            </a:r>
            <a:r>
              <a:rPr lang="en-US" altLang="zh-CN" b="1" dirty="0" err="1" smtClean="0"/>
              <a:t>tbl</a:t>
            </a:r>
            <a:r>
              <a:rPr lang="en-US" altLang="zh-CN" b="1" dirty="0" smtClean="0"/>
              <a:t> (id1 </a:t>
            </a:r>
            <a:r>
              <a:rPr lang="en-US" altLang="zh-CN" b="1" dirty="0" err="1" smtClean="0"/>
              <a:t>int</a:t>
            </a:r>
            <a:r>
              <a:rPr lang="en-US" altLang="zh-CN" b="1" dirty="0" smtClean="0"/>
              <a:t>, id2 float, id3 </a:t>
            </a:r>
            <a:r>
              <a:rPr lang="en-US" altLang="zh-CN" b="1" dirty="0" err="1" smtClean="0"/>
              <a:t>varchar</a:t>
            </a:r>
            <a:r>
              <a:rPr lang="en-US" altLang="zh-CN" b="1" dirty="0" smtClean="0"/>
              <a:t>(10), id4 </a:t>
            </a:r>
            <a:r>
              <a:rPr lang="en-US" altLang="zh-CN" b="1" dirty="0" err="1" smtClean="0"/>
              <a:t>bool</a:t>
            </a:r>
            <a:r>
              <a:rPr lang="en-US" altLang="zh-CN" b="1" dirty="0" smtClean="0"/>
              <a:t>);</a:t>
            </a:r>
            <a:endParaRPr lang="en-US" altLang="zh-CN" dirty="0" smtClean="0"/>
          </a:p>
        </p:txBody>
      </p:sp>
      <p:sp>
        <p:nvSpPr>
          <p:cNvPr id="4" name="矩形 23"/>
          <p:cNvSpPr txBox="1">
            <a:spLocks noChangeArrowheads="1"/>
          </p:cNvSpPr>
          <p:nvPr/>
        </p:nvSpPr>
        <p:spPr bwMode="auto">
          <a:xfrm>
            <a:off x="395536" y="391607"/>
            <a:ext cx="8352928"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 Generation-Method-3 Contd…</a:t>
            </a:r>
            <a:r>
              <a:rPr lang="en-US" altLang="zh-CN" sz="2000" b="1" dirty="0" smtClean="0">
                <a:solidFill>
                  <a:srgbClr val="990000"/>
                </a:solidFill>
                <a:latin typeface="FrutigerNext LT Medium" pitchFamily="34" charset="0"/>
                <a:ea typeface="黑体" pitchFamily="49" charset="-122"/>
              </a:rPr>
              <a:t> </a:t>
            </a:r>
          </a:p>
        </p:txBody>
      </p:sp>
      <p:pic>
        <p:nvPicPr>
          <p:cNvPr id="141318" name="Picture 6"/>
          <p:cNvPicPr>
            <a:picLocks noChangeAspect="1" noChangeArrowheads="1"/>
          </p:cNvPicPr>
          <p:nvPr/>
        </p:nvPicPr>
        <p:blipFill>
          <a:blip r:embed="rId2" cstate="print"/>
          <a:srcRect/>
          <a:stretch>
            <a:fillRect/>
          </a:stretch>
        </p:blipFill>
        <p:spPr bwMode="auto">
          <a:xfrm>
            <a:off x="1043608" y="2609081"/>
            <a:ext cx="4905375" cy="1323975"/>
          </a:xfrm>
          <a:prstGeom prst="rect">
            <a:avLst/>
          </a:prstGeom>
          <a:noFill/>
          <a:ln w="9525">
            <a:noFill/>
            <a:miter lim="800000"/>
            <a:headEnd/>
            <a:tailEnd/>
          </a:ln>
        </p:spPr>
      </p:pic>
      <p:sp>
        <p:nvSpPr>
          <p:cNvPr id="10" name="TextBox 9"/>
          <p:cNvSpPr txBox="1"/>
          <p:nvPr/>
        </p:nvSpPr>
        <p:spPr>
          <a:xfrm>
            <a:off x="6588224" y="2492896"/>
            <a:ext cx="2088232" cy="1477328"/>
          </a:xfrm>
          <a:prstGeom prst="rect">
            <a:avLst/>
          </a:prstGeom>
          <a:noFill/>
        </p:spPr>
        <p:txBody>
          <a:bodyPr wrap="square" rtlCol="0">
            <a:spAutoFit/>
          </a:bodyPr>
          <a:lstStyle/>
          <a:p>
            <a:pPr algn="just"/>
            <a:r>
              <a:rPr lang="en-US" altLang="zh-CN" dirty="0" smtClean="0">
                <a:latin typeface="+mn-lt"/>
                <a:ea typeface="+mn-ea"/>
              </a:rPr>
              <a:t>So in this case, while creating the table id1, id2 and id4 will be first 3 columns followed by id3. </a:t>
            </a:r>
          </a:p>
        </p:txBody>
      </p:sp>
      <p:sp>
        <p:nvSpPr>
          <p:cNvPr id="11" name="TextBox 10"/>
          <p:cNvSpPr txBox="1"/>
          <p:nvPr/>
        </p:nvSpPr>
        <p:spPr>
          <a:xfrm>
            <a:off x="755576" y="4293096"/>
            <a:ext cx="8064896" cy="2308324"/>
          </a:xfrm>
          <a:prstGeom prst="rect">
            <a:avLst/>
          </a:prstGeom>
          <a:noFill/>
        </p:spPr>
        <p:txBody>
          <a:bodyPr wrap="square" rtlCol="0">
            <a:spAutoFit/>
          </a:bodyPr>
          <a:lstStyle/>
          <a:p>
            <a:pPr algn="just">
              <a:buNone/>
            </a:pPr>
            <a:r>
              <a:rPr lang="en-US" altLang="zh-CN" sz="2400" dirty="0" smtClean="0">
                <a:latin typeface="+mn-lt"/>
                <a:ea typeface="+mn-ea"/>
              </a:rPr>
              <a:t>So </a:t>
            </a:r>
            <a:r>
              <a:rPr lang="en-US" altLang="zh-CN" sz="2400" dirty="0" smtClean="0">
                <a:latin typeface="+mn-lt"/>
                <a:ea typeface="+mn-ea"/>
              </a:rPr>
              <a:t>access </a:t>
            </a:r>
            <a:r>
              <a:rPr lang="en-US" altLang="zh-CN" sz="2400" dirty="0" smtClean="0">
                <a:latin typeface="+mn-lt"/>
                <a:ea typeface="+mn-ea"/>
              </a:rPr>
              <a:t>code can be generated directly during schema definition without dependency on any run time parameter because all of the attribute offset is fixed except of variable length attributes.</a:t>
            </a:r>
          </a:p>
          <a:p>
            <a:pPr algn="just">
              <a:buNone/>
            </a:pPr>
            <a:r>
              <a:rPr lang="en-US" altLang="zh-CN" sz="2400" dirty="0" smtClean="0">
                <a:latin typeface="+mn-lt"/>
                <a:ea typeface="+mn-ea"/>
              </a:rPr>
              <a:t>		If there are more variable length attributes then they will be stored after id3 and for them it will have to know the length of the previous columns to find the exact offset.</a:t>
            </a:r>
            <a:endParaRPr lang="en-US" sz="2400" dirty="0"/>
          </a:p>
        </p:txBody>
      </p:sp>
    </p:spTree>
  </p:cSld>
  <p:clrMapOvr>
    <a:masterClrMapping/>
  </p:clrMapOvr>
  <p:transition advClick="0" advTm="8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53"/>
          <p:cNvSpPr>
            <a:spLocks noChangeArrowheads="1"/>
          </p:cNvSpPr>
          <p:nvPr/>
        </p:nvSpPr>
        <p:spPr bwMode="ltGray">
          <a:xfrm rot="5400000">
            <a:off x="-2439988" y="1296095"/>
            <a:ext cx="4824413" cy="4770438"/>
          </a:xfrm>
          <a:custGeom>
            <a:avLst/>
            <a:gdLst>
              <a:gd name="G0" fmla="+- 10601 0 0"/>
              <a:gd name="G1" fmla="+- 11774873 0 0"/>
              <a:gd name="G2" fmla="+- 0 0 11774873"/>
              <a:gd name="T0" fmla="*/ 0 256 1"/>
              <a:gd name="T1" fmla="*/ 180 256 1"/>
              <a:gd name="G3" fmla="+- 11774873 T0 T1"/>
              <a:gd name="T2" fmla="*/ 0 256 1"/>
              <a:gd name="T3" fmla="*/ 90 256 1"/>
              <a:gd name="G4" fmla="+- 11774873 T2 T3"/>
              <a:gd name="G5" fmla="*/ G4 2 1"/>
              <a:gd name="T4" fmla="*/ 90 256 1"/>
              <a:gd name="T5" fmla="*/ 0 256 1"/>
              <a:gd name="G6" fmla="+- 11774873 T4 T5"/>
              <a:gd name="G7" fmla="*/ G6 2 1"/>
              <a:gd name="G8" fmla="abs 117748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601"/>
              <a:gd name="G18" fmla="*/ 10601 1 2"/>
              <a:gd name="G19" fmla="+- G18 5400 0"/>
              <a:gd name="G20" fmla="cos G19 11774873"/>
              <a:gd name="G21" fmla="sin G19 11774873"/>
              <a:gd name="G22" fmla="+- G20 10800 0"/>
              <a:gd name="G23" fmla="+- G21 10800 0"/>
              <a:gd name="G24" fmla="+- 10800 0 G20"/>
              <a:gd name="G25" fmla="+- 10601 10800 0"/>
              <a:gd name="G26" fmla="?: G9 G17 G25"/>
              <a:gd name="G27" fmla="?: G9 0 21600"/>
              <a:gd name="G28" fmla="cos 10800 11774873"/>
              <a:gd name="G29" fmla="sin 10800 11774873"/>
              <a:gd name="G30" fmla="sin 10601 11774873"/>
              <a:gd name="G31" fmla="+- G28 10800 0"/>
              <a:gd name="G32" fmla="+- G29 10800 0"/>
              <a:gd name="G33" fmla="+- G30 10800 0"/>
              <a:gd name="G34" fmla="?: G4 0 G31"/>
              <a:gd name="G35" fmla="?: 11774873 G34 0"/>
              <a:gd name="G36" fmla="?: G6 G35 G31"/>
              <a:gd name="G37" fmla="+- 21600 0 G36"/>
              <a:gd name="G38" fmla="?: G4 0 G33"/>
              <a:gd name="G39" fmla="?: 11774873 G38 G32"/>
              <a:gd name="G40" fmla="?: G6 G39 0"/>
              <a:gd name="G41" fmla="?: G4 G32 21600"/>
              <a:gd name="G42" fmla="?: G6 G41 G33"/>
              <a:gd name="T12" fmla="*/ 10800 w 21600"/>
              <a:gd name="T13" fmla="*/ 0 h 21600"/>
              <a:gd name="T14" fmla="*/ 99 w 21600"/>
              <a:gd name="T15" fmla="*/ 10861 h 21600"/>
              <a:gd name="T16" fmla="*/ 10800 w 21600"/>
              <a:gd name="T17" fmla="*/ 199 h 21600"/>
              <a:gd name="T18" fmla="*/ 21501 w 21600"/>
              <a:gd name="T19" fmla="*/ 1086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99" y="10861"/>
                </a:moveTo>
                <a:cubicBezTo>
                  <a:pt x="199" y="10840"/>
                  <a:pt x="199" y="10820"/>
                  <a:pt x="199" y="10800"/>
                </a:cubicBezTo>
                <a:cubicBezTo>
                  <a:pt x="199" y="4945"/>
                  <a:pt x="4945" y="199"/>
                  <a:pt x="10800" y="199"/>
                </a:cubicBezTo>
                <a:cubicBezTo>
                  <a:pt x="16654" y="199"/>
                  <a:pt x="21401" y="4945"/>
                  <a:pt x="21401" y="10800"/>
                </a:cubicBezTo>
                <a:cubicBezTo>
                  <a:pt x="21401" y="10820"/>
                  <a:pt x="21400" y="10840"/>
                  <a:pt x="21400" y="10861"/>
                </a:cubicBezTo>
                <a:lnTo>
                  <a:pt x="21599" y="10862"/>
                </a:lnTo>
                <a:cubicBezTo>
                  <a:pt x="21599" y="10841"/>
                  <a:pt x="21600" y="10820"/>
                  <a:pt x="21600" y="10800"/>
                </a:cubicBezTo>
                <a:cubicBezTo>
                  <a:pt x="21600" y="4835"/>
                  <a:pt x="16764" y="0"/>
                  <a:pt x="10800" y="0"/>
                </a:cubicBezTo>
                <a:cubicBezTo>
                  <a:pt x="4835" y="0"/>
                  <a:pt x="0" y="4835"/>
                  <a:pt x="0" y="10800"/>
                </a:cubicBezTo>
                <a:cubicBezTo>
                  <a:pt x="-1" y="10820"/>
                  <a:pt x="0" y="10841"/>
                  <a:pt x="0" y="10862"/>
                </a:cubicBezTo>
                <a:close/>
              </a:path>
            </a:pathLst>
          </a:custGeom>
          <a:solidFill>
            <a:srgbClr val="DDDDDD"/>
          </a:solidFill>
          <a:ln w="9525" algn="ctr">
            <a:noFill/>
            <a:miter lim="800000"/>
            <a:headEnd/>
            <a:tailEnd/>
          </a:ln>
          <a:effectLst/>
        </p:spPr>
        <p:txBody>
          <a:bodyPr wrap="none" anchor="ctr">
            <a:noAutofit/>
          </a:bodyPr>
          <a:lstStyle/>
          <a:p>
            <a:endParaRPr lang="en-US">
              <a:latin typeface="Arial" pitchFamily="34" charset="0"/>
              <a:cs typeface="Arial" pitchFamily="34" charset="0"/>
            </a:endParaRPr>
          </a:p>
        </p:txBody>
      </p:sp>
      <p:sp>
        <p:nvSpPr>
          <p:cNvPr id="43" name="AutoShape 169"/>
          <p:cNvSpPr>
            <a:spLocks noChangeArrowheads="1"/>
          </p:cNvSpPr>
          <p:nvPr/>
        </p:nvSpPr>
        <p:spPr bwMode="gray">
          <a:xfrm>
            <a:off x="2117725" y="2412182"/>
            <a:ext cx="3600000" cy="512762"/>
          </a:xfrm>
          <a:prstGeom prst="roundRect">
            <a:avLst>
              <a:gd name="adj" fmla="val 50000"/>
            </a:avLst>
          </a:prstGeom>
          <a:gradFill rotWithShape="1">
            <a:gsLst>
              <a:gs pos="0">
                <a:srgbClr val="6AB7EC"/>
              </a:gs>
              <a:gs pos="50000">
                <a:srgbClr val="BDE9FF"/>
              </a:gs>
              <a:gs pos="100000">
                <a:srgbClr val="6AB7EC"/>
              </a:gs>
            </a:gsLst>
            <a:lin ang="5400000" scaled="1"/>
          </a:gradFill>
          <a:ln w="9525">
            <a:noFill/>
            <a:round/>
            <a:headEnd/>
            <a:tailEnd/>
          </a:ln>
          <a:effectLst>
            <a:outerShdw dist="35921" dir="2700000" algn="ctr" rotWithShape="0">
              <a:srgbClr val="B2B2B2"/>
            </a:outerShdw>
          </a:effectLst>
        </p:spPr>
        <p:txBody>
          <a:bodyPr wrap="none" anchor="ctr">
            <a:noAutofit/>
          </a:bodyPr>
          <a:lstStyle/>
          <a:p>
            <a:endParaRPr lang="en-US">
              <a:latin typeface="Arial" pitchFamily="34" charset="0"/>
              <a:cs typeface="Arial" pitchFamily="34" charset="0"/>
            </a:endParaRPr>
          </a:p>
        </p:txBody>
      </p:sp>
      <p:sp>
        <p:nvSpPr>
          <p:cNvPr id="44" name="AutoShape 54"/>
          <p:cNvSpPr>
            <a:spLocks noChangeArrowheads="1"/>
          </p:cNvSpPr>
          <p:nvPr/>
        </p:nvSpPr>
        <p:spPr bwMode="blackGray">
          <a:xfrm rot="5400000" flipH="1">
            <a:off x="-2034381" y="1731863"/>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DDDDDD">
                  <a:alpha val="56000"/>
                </a:srgbClr>
              </a:gs>
              <a:gs pos="100000">
                <a:srgbClr val="DDDDDD">
                  <a:gamma/>
                  <a:tint val="0"/>
                  <a:invGamma/>
                  <a:alpha val="48000"/>
                </a:srgbClr>
              </a:gs>
            </a:gsLst>
            <a:lin ang="5400000" scaled="1"/>
          </a:gradFill>
          <a:ln w="0" algn="ctr">
            <a:noFill/>
            <a:miter lim="800000"/>
            <a:headEnd/>
            <a:tailEnd/>
          </a:ln>
          <a:effectLst/>
        </p:spPr>
        <p:txBody>
          <a:bodyPr wrap="none" anchor="ctr">
            <a:noAutofit/>
          </a:bodyPr>
          <a:lstStyle/>
          <a:p>
            <a:endParaRPr lang="en-US">
              <a:latin typeface="Arial" pitchFamily="34" charset="0"/>
              <a:cs typeface="Arial" pitchFamily="34" charset="0"/>
            </a:endParaRPr>
          </a:p>
        </p:txBody>
      </p:sp>
      <p:sp>
        <p:nvSpPr>
          <p:cNvPr id="45" name="AutoShape 56"/>
          <p:cNvSpPr>
            <a:spLocks noChangeArrowheads="1"/>
          </p:cNvSpPr>
          <p:nvPr/>
        </p:nvSpPr>
        <p:spPr bwMode="gray">
          <a:xfrm>
            <a:off x="1549400" y="1840607"/>
            <a:ext cx="3600000" cy="508000"/>
          </a:xfrm>
          <a:prstGeom prst="roundRect">
            <a:avLst>
              <a:gd name="adj" fmla="val 50000"/>
            </a:avLst>
          </a:prstGeom>
          <a:gradFill rotWithShape="1">
            <a:gsLst>
              <a:gs pos="0">
                <a:srgbClr val="A0DA52"/>
              </a:gs>
              <a:gs pos="50000">
                <a:srgbClr val="D9F0BA"/>
              </a:gs>
              <a:gs pos="100000">
                <a:srgbClr val="A0DA52"/>
              </a:gs>
            </a:gsLst>
            <a:lin ang="5400000" scaled="1"/>
          </a:gradFill>
          <a:ln w="9525" algn="ctr">
            <a:noFill/>
            <a:round/>
            <a:headEnd/>
            <a:tailEnd/>
          </a:ln>
          <a:effectLst>
            <a:outerShdw dist="35921" dir="2700000" algn="ctr" rotWithShape="0">
              <a:srgbClr val="B2B2B2"/>
            </a:outerShdw>
          </a:effectLst>
        </p:spPr>
        <p:txBody>
          <a:bodyPr wrap="none" lIns="91422" tIns="45711" rIns="91422" bIns="45711" anchor="ctr">
            <a:noAutofit/>
          </a:bodyPr>
          <a:lstStyle/>
          <a:p>
            <a:pPr eaLnBrk="0" hangingPunct="0"/>
            <a:endParaRPr lang="en-US" altLang="zh-CN" sz="1800" b="1">
              <a:solidFill>
                <a:srgbClr val="000000"/>
              </a:solidFill>
              <a:latin typeface="Arial" pitchFamily="34" charset="0"/>
              <a:cs typeface="Arial" pitchFamily="34" charset="0"/>
            </a:endParaRPr>
          </a:p>
        </p:txBody>
      </p:sp>
      <p:sp>
        <p:nvSpPr>
          <p:cNvPr id="54" name="Text Box 145"/>
          <p:cNvSpPr txBox="1">
            <a:spLocks noChangeArrowheads="1"/>
          </p:cNvSpPr>
          <p:nvPr/>
        </p:nvSpPr>
        <p:spPr bwMode="gray">
          <a:xfrm>
            <a:off x="2667744" y="2528069"/>
            <a:ext cx="3200400" cy="396875"/>
          </a:xfrm>
          <a:prstGeom prst="rect">
            <a:avLst/>
          </a:prstGeom>
          <a:noFill/>
          <a:ln w="9525" algn="ctr">
            <a:noFill/>
            <a:miter lim="800000"/>
            <a:headEnd/>
            <a:tailEnd/>
          </a:ln>
          <a:effectLst/>
        </p:spPr>
        <p:txBody>
          <a:bodyPr lIns="91422" tIns="45711" rIns="91422" bIns="45711">
            <a:noAutofit/>
          </a:bodyPr>
          <a:lstStyle/>
          <a:p>
            <a:pPr eaLnBrk="0" hangingPunct="0"/>
            <a:r>
              <a:rPr lang="en-US" altLang="zh-CN" sz="1600" dirty="0" smtClean="0">
                <a:solidFill>
                  <a:prstClr val="black"/>
                </a:solidFill>
                <a:latin typeface="Perpetua"/>
                <a:ea typeface="宋体"/>
              </a:rPr>
              <a:t>Native Compilation</a:t>
            </a:r>
            <a:endParaRPr lang="en-US" altLang="zh-CN" sz="1600" dirty="0">
              <a:solidFill>
                <a:prstClr val="black"/>
              </a:solidFill>
              <a:latin typeface="Perpetua"/>
              <a:ea typeface="宋体"/>
            </a:endParaRPr>
          </a:p>
        </p:txBody>
      </p:sp>
      <p:grpSp>
        <p:nvGrpSpPr>
          <p:cNvPr id="55" name="Group 170"/>
          <p:cNvGrpSpPr>
            <a:grpSpLocks/>
          </p:cNvGrpSpPr>
          <p:nvPr/>
        </p:nvGrpSpPr>
        <p:grpSpPr bwMode="auto">
          <a:xfrm>
            <a:off x="2165640" y="2468899"/>
            <a:ext cx="419100" cy="415925"/>
            <a:chOff x="1289" y="582"/>
            <a:chExt cx="668" cy="668"/>
          </a:xfrm>
        </p:grpSpPr>
        <p:sp>
          <p:nvSpPr>
            <p:cNvPr id="56" name="Oval 17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noAutofit/>
            </a:bodyPr>
            <a:lstStyle/>
            <a:p>
              <a:endParaRPr lang="en-US">
                <a:latin typeface="Arial" pitchFamily="34" charset="0"/>
                <a:cs typeface="Arial" pitchFamily="34" charset="0"/>
              </a:endParaRPr>
            </a:p>
          </p:txBody>
        </p:sp>
        <p:sp>
          <p:nvSpPr>
            <p:cNvPr id="57" name="Oval 17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58" name="Oval 17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bg2"/>
              </a:solid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59" name="Oval 17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60" name="Oval 17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lIns="91422" tIns="45711" rIns="91422" bIns="45711" anchor="ctr">
              <a:noAutofit/>
            </a:bodyPr>
            <a:lstStyle/>
            <a:p>
              <a:pPr algn="ctr" eaLnBrk="0" hangingPunct="0"/>
              <a:endParaRPr lang="zh-CN" altLang="en-US" sz="1800">
                <a:solidFill>
                  <a:schemeClr val="tx1"/>
                </a:solidFill>
                <a:latin typeface="Arial" pitchFamily="34" charset="0"/>
                <a:cs typeface="Arial" pitchFamily="34" charset="0"/>
              </a:endParaRPr>
            </a:p>
          </p:txBody>
        </p:sp>
      </p:grpSp>
      <p:sp>
        <p:nvSpPr>
          <p:cNvPr id="61" name="Text Box 176"/>
          <p:cNvSpPr txBox="1">
            <a:spLocks noChangeArrowheads="1"/>
          </p:cNvSpPr>
          <p:nvPr/>
        </p:nvSpPr>
        <p:spPr bwMode="gray">
          <a:xfrm>
            <a:off x="2212833" y="2454179"/>
            <a:ext cx="300037" cy="457200"/>
          </a:xfrm>
          <a:prstGeom prst="rect">
            <a:avLst/>
          </a:prstGeom>
          <a:noFill/>
          <a:ln w="9525" algn="ctr">
            <a:noFill/>
            <a:miter lim="800000"/>
            <a:headEnd/>
            <a:tailEnd/>
          </a:ln>
          <a:effectLst/>
        </p:spPr>
        <p:txBody>
          <a:bodyPr lIns="91422" tIns="45711" rIns="91422" bIns="45711">
            <a:noAutofit/>
          </a:bodyPr>
          <a:lstStyle/>
          <a:p>
            <a:pPr algn="ctr" eaLnBrk="0" hangingPunct="0"/>
            <a:r>
              <a:rPr lang="en-US" altLang="zh-CN" sz="2400" dirty="0" smtClean="0">
                <a:solidFill>
                  <a:srgbClr val="000000"/>
                </a:solidFill>
                <a:latin typeface="Arial" pitchFamily="34" charset="0"/>
                <a:cs typeface="Arial" pitchFamily="34" charset="0"/>
              </a:rPr>
              <a:t>3</a:t>
            </a:r>
            <a:endParaRPr lang="en-US" altLang="zh-CN" sz="2400" dirty="0">
              <a:solidFill>
                <a:srgbClr val="000000"/>
              </a:solidFill>
              <a:latin typeface="Arial" pitchFamily="34" charset="0"/>
              <a:cs typeface="Arial" pitchFamily="34" charset="0"/>
            </a:endParaRPr>
          </a:p>
        </p:txBody>
      </p:sp>
      <p:sp>
        <p:nvSpPr>
          <p:cNvPr id="62" name="AutoShape 177"/>
          <p:cNvSpPr>
            <a:spLocks noChangeArrowheads="1"/>
          </p:cNvSpPr>
          <p:nvPr/>
        </p:nvSpPr>
        <p:spPr bwMode="gray">
          <a:xfrm>
            <a:off x="2242418" y="3573016"/>
            <a:ext cx="3600000" cy="512762"/>
          </a:xfrm>
          <a:prstGeom prst="roundRect">
            <a:avLst>
              <a:gd name="adj" fmla="val 50000"/>
            </a:avLst>
          </a:prstGeom>
          <a:gradFill rotWithShape="1">
            <a:gsLst>
              <a:gs pos="0">
                <a:srgbClr val="6AB7EC"/>
              </a:gs>
              <a:gs pos="50000">
                <a:srgbClr val="BDE9FF"/>
              </a:gs>
              <a:gs pos="100000">
                <a:srgbClr val="6AB7EC"/>
              </a:gs>
            </a:gsLst>
            <a:lin ang="5400000" scaled="1"/>
          </a:gradFill>
          <a:ln w="9525">
            <a:noFill/>
            <a:round/>
            <a:headEnd/>
            <a:tailEnd/>
          </a:ln>
          <a:effectLst>
            <a:outerShdw dist="35921" dir="2700000" algn="ctr" rotWithShape="0">
              <a:srgbClr val="B2B2B2"/>
            </a:outerShdw>
          </a:effectLst>
        </p:spPr>
        <p:txBody>
          <a:bodyPr wrap="none" anchor="ctr">
            <a:noAutofit/>
          </a:bodyPr>
          <a:lstStyle/>
          <a:p>
            <a:endParaRPr lang="en-US">
              <a:latin typeface="Arial" pitchFamily="34" charset="0"/>
              <a:cs typeface="Arial" pitchFamily="34" charset="0"/>
            </a:endParaRPr>
          </a:p>
        </p:txBody>
      </p:sp>
      <p:grpSp>
        <p:nvGrpSpPr>
          <p:cNvPr id="63" name="Group 178"/>
          <p:cNvGrpSpPr>
            <a:grpSpLocks/>
          </p:cNvGrpSpPr>
          <p:nvPr/>
        </p:nvGrpSpPr>
        <p:grpSpPr bwMode="auto">
          <a:xfrm>
            <a:off x="2289178" y="3629733"/>
            <a:ext cx="419100" cy="415925"/>
            <a:chOff x="1289" y="582"/>
            <a:chExt cx="668" cy="668"/>
          </a:xfrm>
        </p:grpSpPr>
        <p:sp>
          <p:nvSpPr>
            <p:cNvPr id="64" name="Oval 179"/>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noAutofit/>
            </a:bodyPr>
            <a:lstStyle/>
            <a:p>
              <a:endParaRPr lang="en-US">
                <a:latin typeface="Arial" pitchFamily="34" charset="0"/>
                <a:cs typeface="Arial" pitchFamily="34" charset="0"/>
              </a:endParaRPr>
            </a:p>
          </p:txBody>
        </p:sp>
        <p:sp>
          <p:nvSpPr>
            <p:cNvPr id="65" name="Oval 18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66" name="Oval 18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bg2"/>
              </a:solid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67" name="Oval 18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68" name="Oval 18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lIns="91422" tIns="45711" rIns="91422" bIns="45711" anchor="ctr">
              <a:noAutofit/>
            </a:bodyPr>
            <a:lstStyle/>
            <a:p>
              <a:pPr algn="ctr" eaLnBrk="0" hangingPunct="0"/>
              <a:endParaRPr lang="zh-CN" altLang="en-US" sz="1800">
                <a:solidFill>
                  <a:schemeClr val="tx1"/>
                </a:solidFill>
                <a:latin typeface="Arial" pitchFamily="34" charset="0"/>
                <a:cs typeface="Arial" pitchFamily="34" charset="0"/>
              </a:endParaRPr>
            </a:p>
          </p:txBody>
        </p:sp>
      </p:grpSp>
      <p:sp>
        <p:nvSpPr>
          <p:cNvPr id="69" name="Text Box 184"/>
          <p:cNvSpPr txBox="1">
            <a:spLocks noChangeArrowheads="1"/>
          </p:cNvSpPr>
          <p:nvPr/>
        </p:nvSpPr>
        <p:spPr bwMode="gray">
          <a:xfrm>
            <a:off x="2336370" y="3615013"/>
            <a:ext cx="300038" cy="457200"/>
          </a:xfrm>
          <a:prstGeom prst="rect">
            <a:avLst/>
          </a:prstGeom>
          <a:noFill/>
          <a:ln w="9525" algn="ctr">
            <a:noFill/>
            <a:miter lim="800000"/>
            <a:headEnd/>
            <a:tailEnd/>
          </a:ln>
          <a:effectLst/>
        </p:spPr>
        <p:txBody>
          <a:bodyPr lIns="91422" tIns="45711" rIns="91422" bIns="45711">
            <a:noAutofit/>
          </a:bodyPr>
          <a:lstStyle/>
          <a:p>
            <a:pPr algn="ctr" eaLnBrk="0" hangingPunct="0"/>
            <a:r>
              <a:rPr lang="en-US" altLang="zh-CN" sz="2400" dirty="0" smtClean="0">
                <a:solidFill>
                  <a:srgbClr val="000000"/>
                </a:solidFill>
                <a:latin typeface="Arial" pitchFamily="34" charset="0"/>
                <a:cs typeface="Arial" pitchFamily="34" charset="0"/>
              </a:rPr>
              <a:t>5</a:t>
            </a:r>
            <a:endParaRPr lang="en-US" altLang="zh-CN" sz="2400" dirty="0">
              <a:solidFill>
                <a:srgbClr val="000000"/>
              </a:solidFill>
              <a:latin typeface="Arial" pitchFamily="34" charset="0"/>
              <a:cs typeface="Arial" pitchFamily="34" charset="0"/>
            </a:endParaRPr>
          </a:p>
        </p:txBody>
      </p:sp>
      <p:sp>
        <p:nvSpPr>
          <p:cNvPr id="70" name="Text Box 185"/>
          <p:cNvSpPr txBox="1">
            <a:spLocks noChangeArrowheads="1"/>
          </p:cNvSpPr>
          <p:nvPr/>
        </p:nvSpPr>
        <p:spPr bwMode="gray">
          <a:xfrm>
            <a:off x="1763688" y="1916832"/>
            <a:ext cx="2696344" cy="396875"/>
          </a:xfrm>
          <a:prstGeom prst="rect">
            <a:avLst/>
          </a:prstGeom>
          <a:noFill/>
          <a:ln w="9525" algn="ctr">
            <a:noFill/>
            <a:miter lim="800000"/>
            <a:headEnd/>
            <a:tailEnd/>
          </a:ln>
          <a:effectLst/>
        </p:spPr>
        <p:txBody>
          <a:bodyPr lIns="91422" tIns="45711" rIns="91422" bIns="45711">
            <a:noAutofit/>
          </a:bodyPr>
          <a:lstStyle/>
          <a:p>
            <a:pPr lvl="0" algn="ctr" eaLnBrk="0" hangingPunct="0"/>
            <a:r>
              <a:rPr lang="en-US" altLang="zh-CN" sz="1600" dirty="0" smtClean="0">
                <a:solidFill>
                  <a:prstClr val="black"/>
                </a:solidFill>
                <a:latin typeface="Perpetua"/>
                <a:ea typeface="宋体"/>
              </a:rPr>
              <a:t>Current Business Trend</a:t>
            </a:r>
          </a:p>
        </p:txBody>
      </p:sp>
      <p:grpSp>
        <p:nvGrpSpPr>
          <p:cNvPr id="71" name="Group 186"/>
          <p:cNvGrpSpPr>
            <a:grpSpLocks/>
          </p:cNvGrpSpPr>
          <p:nvPr/>
        </p:nvGrpSpPr>
        <p:grpSpPr bwMode="auto">
          <a:xfrm>
            <a:off x="1609293" y="1894150"/>
            <a:ext cx="419100" cy="415925"/>
            <a:chOff x="1289" y="582"/>
            <a:chExt cx="668" cy="668"/>
          </a:xfrm>
        </p:grpSpPr>
        <p:sp>
          <p:nvSpPr>
            <p:cNvPr id="72" name="Oval 187"/>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noAutofit/>
            </a:bodyPr>
            <a:lstStyle/>
            <a:p>
              <a:endParaRPr lang="en-US">
                <a:latin typeface="Arial" pitchFamily="34" charset="0"/>
                <a:cs typeface="Arial" pitchFamily="34" charset="0"/>
              </a:endParaRPr>
            </a:p>
          </p:txBody>
        </p:sp>
        <p:sp>
          <p:nvSpPr>
            <p:cNvPr id="73" name="Oval 188"/>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74" name="Oval 189"/>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bg2"/>
              </a:solid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75" name="Oval 190"/>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76" name="Oval 191"/>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lIns="91422" tIns="45711" rIns="91422" bIns="45711" anchor="ctr">
              <a:noAutofit/>
            </a:bodyPr>
            <a:lstStyle/>
            <a:p>
              <a:pPr algn="ctr" eaLnBrk="0" hangingPunct="0"/>
              <a:endParaRPr lang="zh-CN" altLang="en-US" sz="1800">
                <a:solidFill>
                  <a:schemeClr val="tx1"/>
                </a:solidFill>
                <a:latin typeface="Arial" pitchFamily="34" charset="0"/>
                <a:cs typeface="Arial" pitchFamily="34" charset="0"/>
              </a:endParaRPr>
            </a:p>
          </p:txBody>
        </p:sp>
      </p:grpSp>
      <p:sp>
        <p:nvSpPr>
          <p:cNvPr id="77" name="Text Box 192"/>
          <p:cNvSpPr txBox="1">
            <a:spLocks noChangeArrowheads="1"/>
          </p:cNvSpPr>
          <p:nvPr/>
        </p:nvSpPr>
        <p:spPr bwMode="gray">
          <a:xfrm>
            <a:off x="1656485" y="1865575"/>
            <a:ext cx="300038" cy="457200"/>
          </a:xfrm>
          <a:prstGeom prst="rect">
            <a:avLst/>
          </a:prstGeom>
          <a:noFill/>
          <a:ln w="9525" algn="ctr">
            <a:noFill/>
            <a:miter lim="800000"/>
            <a:headEnd/>
            <a:tailEnd/>
          </a:ln>
          <a:effectLst/>
        </p:spPr>
        <p:txBody>
          <a:bodyPr lIns="91422" tIns="45711" rIns="91422" bIns="45711">
            <a:noAutofit/>
          </a:bodyPr>
          <a:lstStyle/>
          <a:p>
            <a:pPr algn="ctr" eaLnBrk="0" hangingPunct="0"/>
            <a:r>
              <a:rPr lang="en-US" altLang="zh-CN" sz="2400" dirty="0" smtClean="0">
                <a:solidFill>
                  <a:srgbClr val="000000"/>
                </a:solidFill>
                <a:latin typeface="Arial" pitchFamily="34" charset="0"/>
                <a:cs typeface="Arial" pitchFamily="34" charset="0"/>
              </a:rPr>
              <a:t>2</a:t>
            </a:r>
            <a:endParaRPr lang="en-US" altLang="zh-CN" sz="2400" dirty="0">
              <a:solidFill>
                <a:srgbClr val="000000"/>
              </a:solidFill>
              <a:latin typeface="Arial" pitchFamily="34" charset="0"/>
              <a:cs typeface="Arial" pitchFamily="34" charset="0"/>
            </a:endParaRPr>
          </a:p>
        </p:txBody>
      </p:sp>
      <p:sp>
        <p:nvSpPr>
          <p:cNvPr id="79" name="Text Box 194"/>
          <p:cNvSpPr txBox="1">
            <a:spLocks noChangeArrowheads="1"/>
          </p:cNvSpPr>
          <p:nvPr/>
        </p:nvSpPr>
        <p:spPr bwMode="gray">
          <a:xfrm>
            <a:off x="3171800" y="3680197"/>
            <a:ext cx="2480320" cy="396875"/>
          </a:xfrm>
          <a:prstGeom prst="rect">
            <a:avLst/>
          </a:prstGeom>
          <a:noFill/>
          <a:ln w="9525" algn="ctr">
            <a:noFill/>
            <a:miter lim="800000"/>
            <a:headEnd/>
            <a:tailEnd/>
          </a:ln>
          <a:effectLst/>
        </p:spPr>
        <p:txBody>
          <a:bodyPr lIns="91422" tIns="45711" rIns="91422" bIns="45711">
            <a:noAutofit/>
          </a:bodyPr>
          <a:lstStyle/>
          <a:p>
            <a:pPr eaLnBrk="0" hangingPunct="0"/>
            <a:r>
              <a:rPr lang="en-US" altLang="zh-CN" sz="1600" dirty="0" smtClean="0">
                <a:solidFill>
                  <a:prstClr val="black"/>
                </a:solidFill>
                <a:latin typeface="Perpetua"/>
                <a:ea typeface="宋体"/>
              </a:rPr>
              <a:t>What to Compile</a:t>
            </a:r>
            <a:endParaRPr lang="en-US" altLang="zh-CN" sz="1600" dirty="0">
              <a:solidFill>
                <a:prstClr val="black"/>
              </a:solidFill>
              <a:latin typeface="Perpetua"/>
              <a:ea typeface="宋体"/>
            </a:endParaRPr>
          </a:p>
        </p:txBody>
      </p:sp>
      <p:sp>
        <p:nvSpPr>
          <p:cNvPr id="88" name="AutoShape 56"/>
          <p:cNvSpPr>
            <a:spLocks noChangeArrowheads="1"/>
          </p:cNvSpPr>
          <p:nvPr/>
        </p:nvSpPr>
        <p:spPr bwMode="gray">
          <a:xfrm>
            <a:off x="2205757" y="2996952"/>
            <a:ext cx="3600000" cy="508000"/>
          </a:xfrm>
          <a:prstGeom prst="roundRect">
            <a:avLst>
              <a:gd name="adj" fmla="val 50000"/>
            </a:avLst>
          </a:prstGeom>
          <a:gradFill rotWithShape="1">
            <a:gsLst>
              <a:gs pos="0">
                <a:srgbClr val="A0DA52"/>
              </a:gs>
              <a:gs pos="50000">
                <a:srgbClr val="D9F0BA"/>
              </a:gs>
              <a:gs pos="100000">
                <a:srgbClr val="A0DA52"/>
              </a:gs>
            </a:gsLst>
            <a:lin ang="5400000" scaled="1"/>
          </a:gradFill>
          <a:ln w="9525" algn="ctr">
            <a:noFill/>
            <a:round/>
            <a:headEnd/>
            <a:tailEnd/>
          </a:ln>
          <a:effectLst>
            <a:outerShdw dist="35921" dir="2700000" algn="ctr" rotWithShape="0">
              <a:srgbClr val="B2B2B2"/>
            </a:outerShdw>
          </a:effectLst>
        </p:spPr>
        <p:txBody>
          <a:bodyPr wrap="none" lIns="91422" tIns="45711" rIns="91422" bIns="45711" anchor="ctr">
            <a:noAutofit/>
          </a:bodyPr>
          <a:lstStyle/>
          <a:p>
            <a:pPr eaLnBrk="0" hangingPunct="0"/>
            <a:endParaRPr lang="en-US" altLang="zh-CN" sz="1800" b="1">
              <a:solidFill>
                <a:srgbClr val="000000"/>
              </a:solidFill>
              <a:latin typeface="Arial" pitchFamily="34" charset="0"/>
              <a:cs typeface="Arial" pitchFamily="34" charset="0"/>
            </a:endParaRPr>
          </a:p>
        </p:txBody>
      </p:sp>
      <p:sp>
        <p:nvSpPr>
          <p:cNvPr id="89" name="Text Box 185"/>
          <p:cNvSpPr txBox="1">
            <a:spLocks noChangeArrowheads="1"/>
          </p:cNvSpPr>
          <p:nvPr/>
        </p:nvSpPr>
        <p:spPr bwMode="gray">
          <a:xfrm>
            <a:off x="2987824" y="3104133"/>
            <a:ext cx="2520280" cy="396875"/>
          </a:xfrm>
          <a:prstGeom prst="rect">
            <a:avLst/>
          </a:prstGeom>
          <a:noFill/>
          <a:ln w="9525" algn="ctr">
            <a:noFill/>
            <a:miter lim="800000"/>
            <a:headEnd/>
            <a:tailEnd/>
          </a:ln>
          <a:effectLst/>
        </p:spPr>
        <p:txBody>
          <a:bodyPr lIns="91422" tIns="45711" rIns="91422" bIns="45711">
            <a:noAutofit/>
          </a:bodyPr>
          <a:lstStyle/>
          <a:p>
            <a:pPr eaLnBrk="0" hangingPunct="0"/>
            <a:r>
              <a:rPr lang="en-US" altLang="zh-CN" sz="1600" dirty="0" smtClean="0">
                <a:solidFill>
                  <a:prstClr val="black"/>
                </a:solidFill>
                <a:latin typeface="Perpetua"/>
                <a:ea typeface="宋体"/>
              </a:rPr>
              <a:t>Cost model</a:t>
            </a:r>
            <a:endParaRPr lang="en-US" altLang="zh-CN" sz="1600" dirty="0">
              <a:solidFill>
                <a:prstClr val="black"/>
              </a:solidFill>
              <a:latin typeface="Perpetua"/>
              <a:ea typeface="宋体"/>
            </a:endParaRPr>
          </a:p>
        </p:txBody>
      </p:sp>
      <p:grpSp>
        <p:nvGrpSpPr>
          <p:cNvPr id="90" name="Group 186"/>
          <p:cNvGrpSpPr>
            <a:grpSpLocks/>
          </p:cNvGrpSpPr>
          <p:nvPr/>
        </p:nvGrpSpPr>
        <p:grpSpPr bwMode="auto">
          <a:xfrm>
            <a:off x="2265650" y="3050495"/>
            <a:ext cx="419100" cy="415925"/>
            <a:chOff x="1289" y="582"/>
            <a:chExt cx="668" cy="668"/>
          </a:xfrm>
        </p:grpSpPr>
        <p:sp>
          <p:nvSpPr>
            <p:cNvPr id="91" name="Oval 187"/>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noAutofit/>
            </a:bodyPr>
            <a:lstStyle/>
            <a:p>
              <a:endParaRPr lang="en-US">
                <a:latin typeface="Arial" pitchFamily="34" charset="0"/>
                <a:cs typeface="Arial" pitchFamily="34" charset="0"/>
              </a:endParaRPr>
            </a:p>
          </p:txBody>
        </p:sp>
        <p:sp>
          <p:nvSpPr>
            <p:cNvPr id="92" name="Oval 188"/>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93" name="Oval 189"/>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bg2"/>
              </a:solid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94" name="Oval 190"/>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95" name="Oval 191"/>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lIns="91422" tIns="45711" rIns="91422" bIns="45711" anchor="ctr">
              <a:noAutofit/>
            </a:bodyPr>
            <a:lstStyle/>
            <a:p>
              <a:pPr algn="ctr" eaLnBrk="0" hangingPunct="0"/>
              <a:endParaRPr lang="zh-CN" altLang="en-US" sz="1800">
                <a:solidFill>
                  <a:schemeClr val="tx1"/>
                </a:solidFill>
                <a:latin typeface="Arial" pitchFamily="34" charset="0"/>
                <a:cs typeface="Arial" pitchFamily="34" charset="0"/>
              </a:endParaRPr>
            </a:p>
          </p:txBody>
        </p:sp>
      </p:grpSp>
      <p:sp>
        <p:nvSpPr>
          <p:cNvPr id="96" name="Text Box 192"/>
          <p:cNvSpPr txBox="1">
            <a:spLocks noChangeArrowheads="1"/>
          </p:cNvSpPr>
          <p:nvPr/>
        </p:nvSpPr>
        <p:spPr bwMode="gray">
          <a:xfrm>
            <a:off x="2312842" y="3021920"/>
            <a:ext cx="300038" cy="457200"/>
          </a:xfrm>
          <a:prstGeom prst="rect">
            <a:avLst/>
          </a:prstGeom>
          <a:noFill/>
          <a:ln w="9525" algn="ctr">
            <a:noFill/>
            <a:miter lim="800000"/>
            <a:headEnd/>
            <a:tailEnd/>
          </a:ln>
          <a:effectLst/>
        </p:spPr>
        <p:txBody>
          <a:bodyPr lIns="91422" tIns="45711" rIns="91422" bIns="45711">
            <a:noAutofit/>
          </a:bodyPr>
          <a:lstStyle/>
          <a:p>
            <a:pPr algn="ctr" eaLnBrk="0" hangingPunct="0"/>
            <a:r>
              <a:rPr lang="en-US" altLang="zh-CN" sz="2400" dirty="0" smtClean="0">
                <a:solidFill>
                  <a:srgbClr val="000000"/>
                </a:solidFill>
                <a:latin typeface="Arial" pitchFamily="34" charset="0"/>
                <a:cs typeface="Arial" pitchFamily="34" charset="0"/>
              </a:rPr>
              <a:t>4</a:t>
            </a:r>
            <a:endParaRPr lang="en-US" altLang="zh-CN" sz="2400" dirty="0">
              <a:solidFill>
                <a:srgbClr val="000000"/>
              </a:solidFill>
              <a:latin typeface="Arial" pitchFamily="34" charset="0"/>
              <a:cs typeface="Arial" pitchFamily="34" charset="0"/>
            </a:endParaRPr>
          </a:p>
        </p:txBody>
      </p:sp>
      <p:sp>
        <p:nvSpPr>
          <p:cNvPr id="97" name="AutoShape 56"/>
          <p:cNvSpPr>
            <a:spLocks noChangeArrowheads="1"/>
          </p:cNvSpPr>
          <p:nvPr/>
        </p:nvSpPr>
        <p:spPr bwMode="gray">
          <a:xfrm>
            <a:off x="2061741" y="4149080"/>
            <a:ext cx="3600000" cy="508000"/>
          </a:xfrm>
          <a:prstGeom prst="roundRect">
            <a:avLst>
              <a:gd name="adj" fmla="val 50000"/>
            </a:avLst>
          </a:prstGeom>
          <a:gradFill rotWithShape="1">
            <a:gsLst>
              <a:gs pos="0">
                <a:srgbClr val="A0DA52"/>
              </a:gs>
              <a:gs pos="50000">
                <a:srgbClr val="D9F0BA"/>
              </a:gs>
              <a:gs pos="100000">
                <a:srgbClr val="A0DA52"/>
              </a:gs>
            </a:gsLst>
            <a:lin ang="5400000" scaled="1"/>
          </a:gradFill>
          <a:ln w="9525" algn="ctr">
            <a:noFill/>
            <a:round/>
            <a:headEnd/>
            <a:tailEnd/>
          </a:ln>
          <a:effectLst>
            <a:outerShdw dist="35921" dir="2700000" algn="ctr" rotWithShape="0">
              <a:srgbClr val="B2B2B2"/>
            </a:outerShdw>
          </a:effectLst>
        </p:spPr>
        <p:txBody>
          <a:bodyPr wrap="none" lIns="91422" tIns="45711" rIns="91422" bIns="45711" anchor="ctr">
            <a:noAutofit/>
          </a:bodyPr>
          <a:lstStyle/>
          <a:p>
            <a:pPr eaLnBrk="0" hangingPunct="0"/>
            <a:endParaRPr lang="en-US" altLang="zh-CN" sz="1800" b="1">
              <a:solidFill>
                <a:srgbClr val="000000"/>
              </a:solidFill>
              <a:latin typeface="Arial" pitchFamily="34" charset="0"/>
              <a:cs typeface="Arial" pitchFamily="34" charset="0"/>
            </a:endParaRPr>
          </a:p>
        </p:txBody>
      </p:sp>
      <p:sp>
        <p:nvSpPr>
          <p:cNvPr id="98" name="Text Box 185"/>
          <p:cNvSpPr txBox="1">
            <a:spLocks noChangeArrowheads="1"/>
          </p:cNvSpPr>
          <p:nvPr/>
        </p:nvSpPr>
        <p:spPr bwMode="gray">
          <a:xfrm>
            <a:off x="2915816" y="4256261"/>
            <a:ext cx="3200400" cy="396875"/>
          </a:xfrm>
          <a:prstGeom prst="rect">
            <a:avLst/>
          </a:prstGeom>
          <a:noFill/>
          <a:ln w="9525" algn="ctr">
            <a:noFill/>
            <a:miter lim="800000"/>
            <a:headEnd/>
            <a:tailEnd/>
          </a:ln>
          <a:effectLst/>
        </p:spPr>
        <p:txBody>
          <a:bodyPr lIns="91422" tIns="45711" rIns="91422" bIns="45711">
            <a:noAutofit/>
          </a:bodyPr>
          <a:lstStyle/>
          <a:p>
            <a:pPr eaLnBrk="0" hangingPunct="0"/>
            <a:r>
              <a:rPr lang="en-US" altLang="zh-CN" sz="1600" dirty="0" smtClean="0">
                <a:solidFill>
                  <a:prstClr val="black"/>
                </a:solidFill>
                <a:latin typeface="Perpetua"/>
                <a:ea typeface="宋体"/>
              </a:rPr>
              <a:t>Schema binding</a:t>
            </a:r>
            <a:endParaRPr lang="en-US" altLang="zh-CN" sz="1600" dirty="0">
              <a:solidFill>
                <a:prstClr val="black"/>
              </a:solidFill>
              <a:latin typeface="Perpetua"/>
              <a:ea typeface="宋体"/>
            </a:endParaRPr>
          </a:p>
        </p:txBody>
      </p:sp>
      <p:grpSp>
        <p:nvGrpSpPr>
          <p:cNvPr id="99" name="Group 186"/>
          <p:cNvGrpSpPr>
            <a:grpSpLocks/>
          </p:cNvGrpSpPr>
          <p:nvPr/>
        </p:nvGrpSpPr>
        <p:grpSpPr bwMode="auto">
          <a:xfrm>
            <a:off x="2121634" y="4202623"/>
            <a:ext cx="419100" cy="415925"/>
            <a:chOff x="1289" y="582"/>
            <a:chExt cx="668" cy="668"/>
          </a:xfrm>
        </p:grpSpPr>
        <p:sp>
          <p:nvSpPr>
            <p:cNvPr id="100" name="Oval 187"/>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noAutofit/>
            </a:bodyPr>
            <a:lstStyle/>
            <a:p>
              <a:endParaRPr lang="en-US">
                <a:latin typeface="Arial" pitchFamily="34" charset="0"/>
                <a:cs typeface="Arial" pitchFamily="34" charset="0"/>
              </a:endParaRPr>
            </a:p>
          </p:txBody>
        </p:sp>
        <p:sp>
          <p:nvSpPr>
            <p:cNvPr id="101" name="Oval 188"/>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02" name="Oval 189"/>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bg2"/>
              </a:solid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03" name="Oval 190"/>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04" name="Oval 191"/>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lIns="91422" tIns="45711" rIns="91422" bIns="45711" anchor="ctr">
              <a:noAutofit/>
            </a:bodyPr>
            <a:lstStyle/>
            <a:p>
              <a:pPr algn="ctr" eaLnBrk="0" hangingPunct="0"/>
              <a:endParaRPr lang="zh-CN" altLang="en-US" sz="1800">
                <a:solidFill>
                  <a:schemeClr val="tx1"/>
                </a:solidFill>
                <a:latin typeface="Arial" pitchFamily="34" charset="0"/>
                <a:cs typeface="Arial" pitchFamily="34" charset="0"/>
              </a:endParaRPr>
            </a:p>
          </p:txBody>
        </p:sp>
      </p:grpSp>
      <p:sp>
        <p:nvSpPr>
          <p:cNvPr id="105" name="Text Box 192"/>
          <p:cNvSpPr txBox="1">
            <a:spLocks noChangeArrowheads="1"/>
          </p:cNvSpPr>
          <p:nvPr/>
        </p:nvSpPr>
        <p:spPr bwMode="gray">
          <a:xfrm>
            <a:off x="2168826" y="4174048"/>
            <a:ext cx="300038" cy="457200"/>
          </a:xfrm>
          <a:prstGeom prst="rect">
            <a:avLst/>
          </a:prstGeom>
          <a:noFill/>
          <a:ln w="9525" algn="ctr">
            <a:noFill/>
            <a:miter lim="800000"/>
            <a:headEnd/>
            <a:tailEnd/>
          </a:ln>
          <a:effectLst/>
        </p:spPr>
        <p:txBody>
          <a:bodyPr lIns="91422" tIns="45711" rIns="91422" bIns="45711">
            <a:noAutofit/>
          </a:bodyPr>
          <a:lstStyle/>
          <a:p>
            <a:pPr algn="ctr" eaLnBrk="0" hangingPunct="0"/>
            <a:r>
              <a:rPr lang="en-US" altLang="zh-CN" sz="2400" dirty="0" smtClean="0">
                <a:solidFill>
                  <a:srgbClr val="000000"/>
                </a:solidFill>
                <a:latin typeface="Arial" pitchFamily="34" charset="0"/>
                <a:cs typeface="Arial" pitchFamily="34" charset="0"/>
              </a:rPr>
              <a:t>6</a:t>
            </a:r>
            <a:endParaRPr lang="en-US" altLang="zh-CN" sz="2400" dirty="0">
              <a:solidFill>
                <a:srgbClr val="000000"/>
              </a:solidFill>
              <a:latin typeface="Arial" pitchFamily="34" charset="0"/>
              <a:cs typeface="Arial" pitchFamily="34" charset="0"/>
            </a:endParaRPr>
          </a:p>
        </p:txBody>
      </p:sp>
      <p:sp>
        <p:nvSpPr>
          <p:cNvPr id="106" name="AutoShape 177"/>
          <p:cNvSpPr>
            <a:spLocks noChangeArrowheads="1"/>
          </p:cNvSpPr>
          <p:nvPr/>
        </p:nvSpPr>
        <p:spPr bwMode="gray">
          <a:xfrm>
            <a:off x="1914426" y="4725144"/>
            <a:ext cx="3600000" cy="512762"/>
          </a:xfrm>
          <a:prstGeom prst="roundRect">
            <a:avLst>
              <a:gd name="adj" fmla="val 50000"/>
            </a:avLst>
          </a:prstGeom>
          <a:gradFill rotWithShape="1">
            <a:gsLst>
              <a:gs pos="0">
                <a:srgbClr val="6AB7EC"/>
              </a:gs>
              <a:gs pos="50000">
                <a:srgbClr val="BDE9FF"/>
              </a:gs>
              <a:gs pos="100000">
                <a:srgbClr val="6AB7EC"/>
              </a:gs>
            </a:gsLst>
            <a:lin ang="5400000" scaled="1"/>
          </a:gradFill>
          <a:ln w="9525">
            <a:noFill/>
            <a:round/>
            <a:headEnd/>
            <a:tailEnd/>
          </a:ln>
          <a:effectLst>
            <a:outerShdw dist="35921" dir="2700000" algn="ctr" rotWithShape="0">
              <a:srgbClr val="B2B2B2"/>
            </a:outerShdw>
          </a:effectLst>
        </p:spPr>
        <p:txBody>
          <a:bodyPr wrap="none" anchor="ctr">
            <a:noAutofit/>
          </a:bodyPr>
          <a:lstStyle/>
          <a:p>
            <a:endParaRPr lang="en-US">
              <a:latin typeface="Arial" pitchFamily="34" charset="0"/>
              <a:cs typeface="Arial" pitchFamily="34" charset="0"/>
            </a:endParaRPr>
          </a:p>
        </p:txBody>
      </p:sp>
      <p:grpSp>
        <p:nvGrpSpPr>
          <p:cNvPr id="107" name="Group 178"/>
          <p:cNvGrpSpPr>
            <a:grpSpLocks/>
          </p:cNvGrpSpPr>
          <p:nvPr/>
        </p:nvGrpSpPr>
        <p:grpSpPr bwMode="auto">
          <a:xfrm>
            <a:off x="1961186" y="4781861"/>
            <a:ext cx="419100" cy="415925"/>
            <a:chOff x="1289" y="582"/>
            <a:chExt cx="668" cy="668"/>
          </a:xfrm>
        </p:grpSpPr>
        <p:sp>
          <p:nvSpPr>
            <p:cNvPr id="108" name="Oval 179"/>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noAutofit/>
            </a:bodyPr>
            <a:lstStyle/>
            <a:p>
              <a:endParaRPr lang="en-US">
                <a:latin typeface="Arial" pitchFamily="34" charset="0"/>
                <a:cs typeface="Arial" pitchFamily="34" charset="0"/>
              </a:endParaRPr>
            </a:p>
          </p:txBody>
        </p:sp>
        <p:sp>
          <p:nvSpPr>
            <p:cNvPr id="109" name="Oval 18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10" name="Oval 18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bg2"/>
              </a:solid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11" name="Oval 18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12" name="Oval 18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lIns="91422" tIns="45711" rIns="91422" bIns="45711" anchor="ctr">
              <a:noAutofit/>
            </a:bodyPr>
            <a:lstStyle/>
            <a:p>
              <a:pPr algn="ctr" eaLnBrk="0" hangingPunct="0"/>
              <a:endParaRPr lang="zh-CN" altLang="en-US" sz="1800">
                <a:solidFill>
                  <a:schemeClr val="tx1"/>
                </a:solidFill>
                <a:latin typeface="Arial" pitchFamily="34" charset="0"/>
                <a:cs typeface="Arial" pitchFamily="34" charset="0"/>
              </a:endParaRPr>
            </a:p>
          </p:txBody>
        </p:sp>
      </p:grpSp>
      <p:sp>
        <p:nvSpPr>
          <p:cNvPr id="113" name="Text Box 184"/>
          <p:cNvSpPr txBox="1">
            <a:spLocks noChangeArrowheads="1"/>
          </p:cNvSpPr>
          <p:nvPr/>
        </p:nvSpPr>
        <p:spPr bwMode="gray">
          <a:xfrm>
            <a:off x="2008378" y="4767141"/>
            <a:ext cx="300038" cy="457200"/>
          </a:xfrm>
          <a:prstGeom prst="rect">
            <a:avLst/>
          </a:prstGeom>
          <a:noFill/>
          <a:ln w="9525" algn="ctr">
            <a:noFill/>
            <a:miter lim="800000"/>
            <a:headEnd/>
            <a:tailEnd/>
          </a:ln>
          <a:effectLst/>
        </p:spPr>
        <p:txBody>
          <a:bodyPr lIns="91422" tIns="45711" rIns="91422" bIns="45711">
            <a:noAutofit/>
          </a:bodyPr>
          <a:lstStyle/>
          <a:p>
            <a:pPr algn="ctr" eaLnBrk="0" hangingPunct="0"/>
            <a:r>
              <a:rPr lang="en-US" altLang="zh-CN" sz="2400" dirty="0" smtClean="0">
                <a:solidFill>
                  <a:srgbClr val="000000"/>
                </a:solidFill>
                <a:latin typeface="Arial" pitchFamily="34" charset="0"/>
                <a:cs typeface="Arial" pitchFamily="34" charset="0"/>
              </a:rPr>
              <a:t>7</a:t>
            </a:r>
            <a:endParaRPr lang="en-US" altLang="zh-CN" sz="2400" dirty="0">
              <a:solidFill>
                <a:srgbClr val="000000"/>
              </a:solidFill>
              <a:latin typeface="Arial" pitchFamily="34" charset="0"/>
              <a:cs typeface="Arial" pitchFamily="34" charset="0"/>
            </a:endParaRPr>
          </a:p>
        </p:txBody>
      </p:sp>
      <p:sp>
        <p:nvSpPr>
          <p:cNvPr id="114" name="Text Box 194"/>
          <p:cNvSpPr txBox="1">
            <a:spLocks noChangeArrowheads="1"/>
          </p:cNvSpPr>
          <p:nvPr/>
        </p:nvSpPr>
        <p:spPr bwMode="gray">
          <a:xfrm>
            <a:off x="2555776" y="4832325"/>
            <a:ext cx="3200400" cy="396875"/>
          </a:xfrm>
          <a:prstGeom prst="rect">
            <a:avLst/>
          </a:prstGeom>
          <a:noFill/>
          <a:ln w="9525" algn="ctr">
            <a:noFill/>
            <a:miter lim="800000"/>
            <a:headEnd/>
            <a:tailEnd/>
          </a:ln>
          <a:effectLst/>
        </p:spPr>
        <p:txBody>
          <a:bodyPr lIns="91422" tIns="45711" rIns="91422" bIns="45711">
            <a:noAutofit/>
          </a:bodyPr>
          <a:lstStyle/>
          <a:p>
            <a:pPr eaLnBrk="0" hangingPunct="0"/>
            <a:r>
              <a:rPr lang="en-US" altLang="zh-CN" sz="1600" dirty="0" smtClean="0">
                <a:solidFill>
                  <a:prstClr val="black"/>
                </a:solidFill>
                <a:latin typeface="Perpetua"/>
                <a:ea typeface="宋体"/>
              </a:rPr>
              <a:t>Schema binding Solution</a:t>
            </a:r>
            <a:endParaRPr lang="en-US" altLang="zh-CN" sz="1600" dirty="0">
              <a:solidFill>
                <a:prstClr val="black"/>
              </a:solidFill>
              <a:latin typeface="Perpetua"/>
              <a:ea typeface="宋体"/>
            </a:endParaRPr>
          </a:p>
        </p:txBody>
      </p:sp>
      <p:sp>
        <p:nvSpPr>
          <p:cNvPr id="115" name="AutoShape 56"/>
          <p:cNvSpPr>
            <a:spLocks noChangeArrowheads="1"/>
          </p:cNvSpPr>
          <p:nvPr/>
        </p:nvSpPr>
        <p:spPr bwMode="gray">
          <a:xfrm>
            <a:off x="1557685" y="5297264"/>
            <a:ext cx="3600000" cy="508000"/>
          </a:xfrm>
          <a:prstGeom prst="roundRect">
            <a:avLst>
              <a:gd name="adj" fmla="val 50000"/>
            </a:avLst>
          </a:prstGeom>
          <a:gradFill rotWithShape="1">
            <a:gsLst>
              <a:gs pos="0">
                <a:srgbClr val="A0DA52"/>
              </a:gs>
              <a:gs pos="50000">
                <a:srgbClr val="D9F0BA"/>
              </a:gs>
              <a:gs pos="100000">
                <a:srgbClr val="A0DA52"/>
              </a:gs>
            </a:gsLst>
            <a:lin ang="5400000" scaled="1"/>
          </a:gradFill>
          <a:ln w="9525" algn="ctr">
            <a:noFill/>
            <a:round/>
            <a:headEnd/>
            <a:tailEnd/>
          </a:ln>
          <a:effectLst>
            <a:outerShdw dist="35921" dir="2700000" algn="ctr" rotWithShape="0">
              <a:srgbClr val="B2B2B2"/>
            </a:outerShdw>
          </a:effectLst>
        </p:spPr>
        <p:txBody>
          <a:bodyPr wrap="none" lIns="91422" tIns="45711" rIns="91422" bIns="45711" anchor="ctr">
            <a:noAutofit/>
          </a:bodyPr>
          <a:lstStyle/>
          <a:p>
            <a:pPr eaLnBrk="0" hangingPunct="0"/>
            <a:endParaRPr lang="en-US" altLang="zh-CN" sz="1800" b="1">
              <a:solidFill>
                <a:srgbClr val="000000"/>
              </a:solidFill>
              <a:latin typeface="Arial" pitchFamily="34" charset="0"/>
              <a:cs typeface="Arial" pitchFamily="34" charset="0"/>
            </a:endParaRPr>
          </a:p>
        </p:txBody>
      </p:sp>
      <p:sp>
        <p:nvSpPr>
          <p:cNvPr id="116" name="Text Box 185"/>
          <p:cNvSpPr txBox="1">
            <a:spLocks noChangeArrowheads="1"/>
          </p:cNvSpPr>
          <p:nvPr/>
        </p:nvSpPr>
        <p:spPr bwMode="gray">
          <a:xfrm>
            <a:off x="2195736" y="5408389"/>
            <a:ext cx="3200400" cy="396875"/>
          </a:xfrm>
          <a:prstGeom prst="rect">
            <a:avLst/>
          </a:prstGeom>
          <a:noFill/>
          <a:ln w="9525" algn="ctr">
            <a:noFill/>
            <a:miter lim="800000"/>
            <a:headEnd/>
            <a:tailEnd/>
          </a:ln>
          <a:effectLst/>
        </p:spPr>
        <p:txBody>
          <a:bodyPr lIns="91422" tIns="45711" rIns="91422" bIns="45711">
            <a:noAutofit/>
          </a:bodyPr>
          <a:lstStyle/>
          <a:p>
            <a:pPr eaLnBrk="0" hangingPunct="0"/>
            <a:r>
              <a:rPr lang="en-US" altLang="zh-CN" sz="1600" dirty="0" smtClean="0">
                <a:solidFill>
                  <a:prstClr val="black"/>
                </a:solidFill>
                <a:latin typeface="Perpetua"/>
                <a:ea typeface="宋体"/>
              </a:rPr>
              <a:t>Performance Scenario</a:t>
            </a:r>
            <a:endParaRPr lang="en-US" altLang="zh-CN" sz="1600" dirty="0">
              <a:solidFill>
                <a:prstClr val="black"/>
              </a:solidFill>
              <a:latin typeface="Perpetua"/>
              <a:ea typeface="宋体"/>
            </a:endParaRPr>
          </a:p>
        </p:txBody>
      </p:sp>
      <p:grpSp>
        <p:nvGrpSpPr>
          <p:cNvPr id="117" name="Group 186"/>
          <p:cNvGrpSpPr>
            <a:grpSpLocks/>
          </p:cNvGrpSpPr>
          <p:nvPr/>
        </p:nvGrpSpPr>
        <p:grpSpPr bwMode="auto">
          <a:xfrm>
            <a:off x="1617578" y="5350807"/>
            <a:ext cx="419100" cy="415925"/>
            <a:chOff x="1289" y="582"/>
            <a:chExt cx="668" cy="668"/>
          </a:xfrm>
        </p:grpSpPr>
        <p:sp>
          <p:nvSpPr>
            <p:cNvPr id="118" name="Oval 187"/>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noAutofit/>
            </a:bodyPr>
            <a:lstStyle/>
            <a:p>
              <a:endParaRPr lang="en-US">
                <a:latin typeface="Arial" pitchFamily="34" charset="0"/>
                <a:cs typeface="Arial" pitchFamily="34" charset="0"/>
              </a:endParaRPr>
            </a:p>
          </p:txBody>
        </p:sp>
        <p:sp>
          <p:nvSpPr>
            <p:cNvPr id="119" name="Oval 188"/>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20" name="Oval 189"/>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bg2"/>
              </a:solid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21" name="Oval 190"/>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22" name="Oval 191"/>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lIns="91422" tIns="45711" rIns="91422" bIns="45711" anchor="ctr">
              <a:noAutofit/>
            </a:bodyPr>
            <a:lstStyle/>
            <a:p>
              <a:pPr algn="ctr" eaLnBrk="0" hangingPunct="0"/>
              <a:endParaRPr lang="zh-CN" altLang="en-US" sz="1800">
                <a:solidFill>
                  <a:schemeClr val="tx1"/>
                </a:solidFill>
                <a:latin typeface="Arial" pitchFamily="34" charset="0"/>
                <a:cs typeface="Arial" pitchFamily="34" charset="0"/>
              </a:endParaRPr>
            </a:p>
          </p:txBody>
        </p:sp>
      </p:grpSp>
      <p:sp>
        <p:nvSpPr>
          <p:cNvPr id="123" name="Text Box 192"/>
          <p:cNvSpPr txBox="1">
            <a:spLocks noChangeArrowheads="1"/>
          </p:cNvSpPr>
          <p:nvPr/>
        </p:nvSpPr>
        <p:spPr bwMode="gray">
          <a:xfrm>
            <a:off x="1664770" y="5322232"/>
            <a:ext cx="300038" cy="457200"/>
          </a:xfrm>
          <a:prstGeom prst="rect">
            <a:avLst/>
          </a:prstGeom>
          <a:noFill/>
          <a:ln w="9525" algn="ctr">
            <a:noFill/>
            <a:miter lim="800000"/>
            <a:headEnd/>
            <a:tailEnd/>
          </a:ln>
          <a:effectLst/>
        </p:spPr>
        <p:txBody>
          <a:bodyPr lIns="91422" tIns="45711" rIns="91422" bIns="45711">
            <a:noAutofit/>
          </a:bodyPr>
          <a:lstStyle/>
          <a:p>
            <a:pPr algn="ctr" eaLnBrk="0" hangingPunct="0"/>
            <a:r>
              <a:rPr lang="en-US" altLang="zh-CN" sz="2400" dirty="0" smtClean="0">
                <a:solidFill>
                  <a:srgbClr val="000000"/>
                </a:solidFill>
                <a:latin typeface="Arial" pitchFamily="34" charset="0"/>
                <a:cs typeface="Arial" pitchFamily="34" charset="0"/>
              </a:rPr>
              <a:t>8</a:t>
            </a:r>
            <a:endParaRPr lang="en-US" altLang="zh-CN" sz="2400" dirty="0">
              <a:solidFill>
                <a:srgbClr val="000000"/>
              </a:solidFill>
              <a:latin typeface="Arial" pitchFamily="34" charset="0"/>
              <a:cs typeface="Arial" pitchFamily="34" charset="0"/>
            </a:endParaRPr>
          </a:p>
        </p:txBody>
      </p:sp>
      <p:sp>
        <p:nvSpPr>
          <p:cNvPr id="124" name="AutoShape 177"/>
          <p:cNvSpPr>
            <a:spLocks noChangeArrowheads="1"/>
          </p:cNvSpPr>
          <p:nvPr/>
        </p:nvSpPr>
        <p:spPr bwMode="gray">
          <a:xfrm>
            <a:off x="1043608" y="1260054"/>
            <a:ext cx="3600000" cy="512762"/>
          </a:xfrm>
          <a:prstGeom prst="roundRect">
            <a:avLst>
              <a:gd name="adj" fmla="val 50000"/>
            </a:avLst>
          </a:prstGeom>
          <a:gradFill rotWithShape="1">
            <a:gsLst>
              <a:gs pos="0">
                <a:srgbClr val="6AB7EC"/>
              </a:gs>
              <a:gs pos="50000">
                <a:srgbClr val="BDE9FF"/>
              </a:gs>
              <a:gs pos="100000">
                <a:srgbClr val="6AB7EC"/>
              </a:gs>
            </a:gsLst>
            <a:lin ang="5400000" scaled="1"/>
          </a:gradFill>
          <a:ln w="9525">
            <a:noFill/>
            <a:round/>
            <a:headEnd/>
            <a:tailEnd/>
          </a:ln>
          <a:effectLst>
            <a:outerShdw dist="35921" dir="2700000" algn="ctr" rotWithShape="0">
              <a:srgbClr val="B2B2B2"/>
            </a:outerShdw>
          </a:effectLst>
        </p:spPr>
        <p:txBody>
          <a:bodyPr wrap="none" anchor="ctr">
            <a:noAutofit/>
          </a:bodyPr>
          <a:lstStyle/>
          <a:p>
            <a:endParaRPr lang="en-US">
              <a:latin typeface="Arial" pitchFamily="34" charset="0"/>
              <a:cs typeface="Arial" pitchFamily="34" charset="0"/>
            </a:endParaRPr>
          </a:p>
        </p:txBody>
      </p:sp>
      <p:grpSp>
        <p:nvGrpSpPr>
          <p:cNvPr id="125" name="Group 178"/>
          <p:cNvGrpSpPr>
            <a:grpSpLocks/>
          </p:cNvGrpSpPr>
          <p:nvPr/>
        </p:nvGrpSpPr>
        <p:grpSpPr bwMode="auto">
          <a:xfrm>
            <a:off x="1090368" y="1316771"/>
            <a:ext cx="419100" cy="415925"/>
            <a:chOff x="1289" y="582"/>
            <a:chExt cx="668" cy="668"/>
          </a:xfrm>
        </p:grpSpPr>
        <p:sp>
          <p:nvSpPr>
            <p:cNvPr id="126" name="Oval 179"/>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noAutofit/>
            </a:bodyPr>
            <a:lstStyle/>
            <a:p>
              <a:endParaRPr lang="en-US">
                <a:latin typeface="Arial" pitchFamily="34" charset="0"/>
                <a:cs typeface="Arial" pitchFamily="34" charset="0"/>
              </a:endParaRPr>
            </a:p>
          </p:txBody>
        </p:sp>
        <p:sp>
          <p:nvSpPr>
            <p:cNvPr id="127" name="Oval 18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28" name="Oval 18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bg2"/>
              </a:solid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29" name="Oval 18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30" name="Oval 18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lIns="91422" tIns="45711" rIns="91422" bIns="45711" anchor="ctr">
              <a:noAutofit/>
            </a:bodyPr>
            <a:lstStyle/>
            <a:p>
              <a:pPr algn="ctr" eaLnBrk="0" hangingPunct="0"/>
              <a:endParaRPr lang="zh-CN" altLang="en-US" sz="1800">
                <a:solidFill>
                  <a:schemeClr val="tx1"/>
                </a:solidFill>
                <a:latin typeface="Arial" pitchFamily="34" charset="0"/>
                <a:cs typeface="Arial" pitchFamily="34" charset="0"/>
              </a:endParaRPr>
            </a:p>
          </p:txBody>
        </p:sp>
      </p:grpSp>
      <p:sp>
        <p:nvSpPr>
          <p:cNvPr id="131" name="Text Box 184"/>
          <p:cNvSpPr txBox="1">
            <a:spLocks noChangeArrowheads="1"/>
          </p:cNvSpPr>
          <p:nvPr/>
        </p:nvSpPr>
        <p:spPr bwMode="gray">
          <a:xfrm>
            <a:off x="1137560" y="1302051"/>
            <a:ext cx="300038" cy="457200"/>
          </a:xfrm>
          <a:prstGeom prst="rect">
            <a:avLst/>
          </a:prstGeom>
          <a:noFill/>
          <a:ln w="9525" algn="ctr">
            <a:noFill/>
            <a:miter lim="800000"/>
            <a:headEnd/>
            <a:tailEnd/>
          </a:ln>
          <a:effectLst/>
        </p:spPr>
        <p:txBody>
          <a:bodyPr lIns="91422" tIns="45711" rIns="91422" bIns="45711">
            <a:noAutofit/>
          </a:bodyPr>
          <a:lstStyle/>
          <a:p>
            <a:pPr algn="ctr" eaLnBrk="0" hangingPunct="0"/>
            <a:r>
              <a:rPr lang="en-US" altLang="zh-CN" sz="2400" dirty="0" smtClean="0">
                <a:solidFill>
                  <a:srgbClr val="000000"/>
                </a:solidFill>
                <a:latin typeface="Arial" pitchFamily="34" charset="0"/>
                <a:cs typeface="Arial" pitchFamily="34" charset="0"/>
              </a:rPr>
              <a:t>1</a:t>
            </a:r>
            <a:endParaRPr lang="en-US" altLang="zh-CN" sz="2400" dirty="0">
              <a:solidFill>
                <a:srgbClr val="000000"/>
              </a:solidFill>
              <a:latin typeface="Arial" pitchFamily="34" charset="0"/>
              <a:cs typeface="Arial" pitchFamily="34" charset="0"/>
            </a:endParaRPr>
          </a:p>
        </p:txBody>
      </p:sp>
      <p:sp>
        <p:nvSpPr>
          <p:cNvPr id="132" name="Text Box 194"/>
          <p:cNvSpPr txBox="1">
            <a:spLocks noChangeArrowheads="1"/>
          </p:cNvSpPr>
          <p:nvPr/>
        </p:nvSpPr>
        <p:spPr bwMode="gray">
          <a:xfrm>
            <a:off x="1684958" y="1375941"/>
            <a:ext cx="3200400" cy="396875"/>
          </a:xfrm>
          <a:prstGeom prst="rect">
            <a:avLst/>
          </a:prstGeom>
          <a:noFill/>
          <a:ln w="9525" algn="ctr">
            <a:noFill/>
            <a:miter lim="800000"/>
            <a:headEnd/>
            <a:tailEnd/>
          </a:ln>
          <a:effectLst/>
        </p:spPr>
        <p:txBody>
          <a:bodyPr lIns="91422" tIns="45711" rIns="91422" bIns="45711">
            <a:noAutofit/>
          </a:bodyPr>
          <a:lstStyle/>
          <a:p>
            <a:pPr eaLnBrk="0" hangingPunct="0"/>
            <a:r>
              <a:rPr lang="en-US" altLang="zh-CN" sz="1600" dirty="0" smtClean="0">
                <a:solidFill>
                  <a:prstClr val="black"/>
                </a:solidFill>
                <a:latin typeface="Perpetua"/>
                <a:ea typeface="宋体"/>
              </a:rPr>
              <a:t>Background</a:t>
            </a:r>
            <a:endParaRPr lang="en-US" altLang="zh-CN" sz="1600" dirty="0">
              <a:solidFill>
                <a:prstClr val="black"/>
              </a:solidFill>
              <a:latin typeface="Perpetua"/>
              <a:ea typeface="宋体"/>
            </a:endParaRPr>
          </a:p>
        </p:txBody>
      </p:sp>
      <p:sp>
        <p:nvSpPr>
          <p:cNvPr id="133" name="AutoShape 177"/>
          <p:cNvSpPr>
            <a:spLocks noChangeArrowheads="1"/>
          </p:cNvSpPr>
          <p:nvPr/>
        </p:nvSpPr>
        <p:spPr bwMode="gray">
          <a:xfrm>
            <a:off x="683568" y="5868566"/>
            <a:ext cx="3600000" cy="512762"/>
          </a:xfrm>
          <a:prstGeom prst="roundRect">
            <a:avLst>
              <a:gd name="adj" fmla="val 50000"/>
            </a:avLst>
          </a:prstGeom>
          <a:gradFill rotWithShape="1">
            <a:gsLst>
              <a:gs pos="0">
                <a:srgbClr val="6AB7EC"/>
              </a:gs>
              <a:gs pos="50000">
                <a:srgbClr val="BDE9FF"/>
              </a:gs>
              <a:gs pos="100000">
                <a:srgbClr val="6AB7EC"/>
              </a:gs>
            </a:gsLst>
            <a:lin ang="5400000" scaled="1"/>
          </a:gradFill>
          <a:ln w="9525">
            <a:noFill/>
            <a:round/>
            <a:headEnd/>
            <a:tailEnd/>
          </a:ln>
          <a:effectLst>
            <a:outerShdw dist="35921" dir="2700000" algn="ctr" rotWithShape="0">
              <a:srgbClr val="B2B2B2"/>
            </a:outerShdw>
          </a:effectLst>
        </p:spPr>
        <p:txBody>
          <a:bodyPr wrap="none" anchor="ctr">
            <a:noAutofit/>
          </a:bodyPr>
          <a:lstStyle/>
          <a:p>
            <a:endParaRPr lang="en-US">
              <a:latin typeface="Arial" pitchFamily="34" charset="0"/>
              <a:cs typeface="Arial" pitchFamily="34" charset="0"/>
            </a:endParaRPr>
          </a:p>
        </p:txBody>
      </p:sp>
      <p:grpSp>
        <p:nvGrpSpPr>
          <p:cNvPr id="134" name="Group 178"/>
          <p:cNvGrpSpPr>
            <a:grpSpLocks/>
          </p:cNvGrpSpPr>
          <p:nvPr/>
        </p:nvGrpSpPr>
        <p:grpSpPr bwMode="auto">
          <a:xfrm>
            <a:off x="730328" y="5925283"/>
            <a:ext cx="419100" cy="415925"/>
            <a:chOff x="1289" y="582"/>
            <a:chExt cx="668" cy="668"/>
          </a:xfrm>
        </p:grpSpPr>
        <p:sp>
          <p:nvSpPr>
            <p:cNvPr id="135" name="Oval 179"/>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noAutofit/>
            </a:bodyPr>
            <a:lstStyle/>
            <a:p>
              <a:endParaRPr lang="en-US">
                <a:latin typeface="Arial" pitchFamily="34" charset="0"/>
                <a:cs typeface="Arial" pitchFamily="34" charset="0"/>
              </a:endParaRPr>
            </a:p>
          </p:txBody>
        </p:sp>
        <p:sp>
          <p:nvSpPr>
            <p:cNvPr id="136" name="Oval 18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37" name="Oval 18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solidFill>
                <a:schemeClr val="bg2"/>
              </a:solid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38" name="Oval 18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noAutofit/>
            </a:bodyPr>
            <a:lstStyle/>
            <a:p>
              <a:endParaRPr lang="en-US">
                <a:latin typeface="Arial" pitchFamily="34" charset="0"/>
                <a:cs typeface="Arial" pitchFamily="34" charset="0"/>
              </a:endParaRPr>
            </a:p>
          </p:txBody>
        </p:sp>
        <p:sp>
          <p:nvSpPr>
            <p:cNvPr id="139" name="Oval 18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lIns="91422" tIns="45711" rIns="91422" bIns="45711" anchor="ctr">
              <a:noAutofit/>
            </a:bodyPr>
            <a:lstStyle/>
            <a:p>
              <a:pPr algn="ctr" eaLnBrk="0" hangingPunct="0"/>
              <a:endParaRPr lang="zh-CN" altLang="en-US" sz="1800">
                <a:solidFill>
                  <a:schemeClr val="tx1"/>
                </a:solidFill>
                <a:latin typeface="Arial" pitchFamily="34" charset="0"/>
                <a:cs typeface="Arial" pitchFamily="34" charset="0"/>
              </a:endParaRPr>
            </a:p>
          </p:txBody>
        </p:sp>
      </p:grpSp>
      <p:sp>
        <p:nvSpPr>
          <p:cNvPr id="140" name="Text Box 184"/>
          <p:cNvSpPr txBox="1">
            <a:spLocks noChangeArrowheads="1"/>
          </p:cNvSpPr>
          <p:nvPr/>
        </p:nvSpPr>
        <p:spPr bwMode="gray">
          <a:xfrm>
            <a:off x="777520" y="5910563"/>
            <a:ext cx="300038" cy="457200"/>
          </a:xfrm>
          <a:prstGeom prst="rect">
            <a:avLst/>
          </a:prstGeom>
          <a:noFill/>
          <a:ln w="9525" algn="ctr">
            <a:noFill/>
            <a:miter lim="800000"/>
            <a:headEnd/>
            <a:tailEnd/>
          </a:ln>
          <a:effectLst/>
        </p:spPr>
        <p:txBody>
          <a:bodyPr lIns="91422" tIns="45711" rIns="91422" bIns="45711">
            <a:noAutofit/>
          </a:bodyPr>
          <a:lstStyle/>
          <a:p>
            <a:pPr algn="ctr" eaLnBrk="0" hangingPunct="0"/>
            <a:r>
              <a:rPr lang="en-US" altLang="zh-CN" sz="2400" dirty="0" smtClean="0">
                <a:solidFill>
                  <a:srgbClr val="000000"/>
                </a:solidFill>
                <a:latin typeface="Arial" pitchFamily="34" charset="0"/>
                <a:cs typeface="Arial" pitchFamily="34" charset="0"/>
              </a:rPr>
              <a:t>9</a:t>
            </a:r>
            <a:endParaRPr lang="en-US" altLang="zh-CN" sz="2400" dirty="0">
              <a:solidFill>
                <a:srgbClr val="000000"/>
              </a:solidFill>
              <a:latin typeface="Arial" pitchFamily="34" charset="0"/>
              <a:cs typeface="Arial" pitchFamily="34" charset="0"/>
            </a:endParaRPr>
          </a:p>
        </p:txBody>
      </p:sp>
      <p:sp>
        <p:nvSpPr>
          <p:cNvPr id="141" name="Text Box 194"/>
          <p:cNvSpPr txBox="1">
            <a:spLocks noChangeArrowheads="1"/>
          </p:cNvSpPr>
          <p:nvPr/>
        </p:nvSpPr>
        <p:spPr bwMode="gray">
          <a:xfrm>
            <a:off x="1324918" y="5984453"/>
            <a:ext cx="3200400" cy="396875"/>
          </a:xfrm>
          <a:prstGeom prst="rect">
            <a:avLst/>
          </a:prstGeom>
          <a:noFill/>
          <a:ln w="9525" algn="ctr">
            <a:noFill/>
            <a:miter lim="800000"/>
            <a:headEnd/>
            <a:tailEnd/>
          </a:ln>
          <a:effectLst/>
        </p:spPr>
        <p:txBody>
          <a:bodyPr lIns="91422" tIns="45711" rIns="91422" bIns="45711">
            <a:noAutofit/>
          </a:bodyPr>
          <a:lstStyle/>
          <a:p>
            <a:pPr eaLnBrk="0" hangingPunct="0"/>
            <a:r>
              <a:rPr lang="en-US" altLang="zh-CN" sz="1600" dirty="0" smtClean="0">
                <a:solidFill>
                  <a:prstClr val="black"/>
                </a:solidFill>
                <a:latin typeface="Perpetua"/>
                <a:ea typeface="宋体"/>
              </a:rPr>
              <a:t>Conclusion</a:t>
            </a:r>
            <a:endParaRPr lang="en-US" altLang="zh-CN" sz="1600" dirty="0">
              <a:solidFill>
                <a:prstClr val="black"/>
              </a:solidFill>
              <a:latin typeface="Perpetua"/>
              <a:ea typeface="宋体"/>
            </a:endParaRPr>
          </a:p>
        </p:txBody>
      </p:sp>
      <p:sp>
        <p:nvSpPr>
          <p:cNvPr id="142" name="矩形 23"/>
          <p:cNvSpPr txBox="1">
            <a:spLocks noChangeArrowheads="1"/>
          </p:cNvSpPr>
          <p:nvPr/>
        </p:nvSpPr>
        <p:spPr bwMode="auto">
          <a:xfrm>
            <a:off x="395536" y="213311"/>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Agenda</a:t>
            </a:r>
            <a:endParaRPr lang="en-US" altLang="zh-CN" sz="3200" b="1" dirty="0">
              <a:solidFill>
                <a:srgbClr val="990000"/>
              </a:solidFill>
              <a:latin typeface="FrutigerNext LT Medium" pitchFamily="34" charset="0"/>
              <a:ea typeface="黑体" pitchFamily="49"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112568"/>
          </a:xfrm>
        </p:spPr>
        <p:txBody>
          <a:bodyPr>
            <a:normAutofit/>
          </a:bodyPr>
          <a:lstStyle/>
          <a:p>
            <a:pPr algn="just">
              <a:buNone/>
            </a:pPr>
            <a:r>
              <a:rPr lang="en-US" altLang="zh-CN" sz="2400" dirty="0" smtClean="0"/>
              <a:t>Advantage:</a:t>
            </a:r>
          </a:p>
          <a:p>
            <a:pPr marL="514350" indent="-514350" algn="just">
              <a:buAutoNum type="arabicPeriod"/>
            </a:pPr>
            <a:r>
              <a:rPr lang="en-US" altLang="zh-CN" sz="2400" dirty="0" smtClean="0"/>
              <a:t>Existing tested macro are used, so it is very safe.</a:t>
            </a:r>
          </a:p>
          <a:p>
            <a:pPr marL="514350" indent="-514350" algn="just">
              <a:buAutoNum type="arabicPeriod"/>
            </a:pPr>
            <a:r>
              <a:rPr lang="en-US" altLang="zh-CN" sz="2400" dirty="0" smtClean="0"/>
              <a:t>No change in tuple format and size.</a:t>
            </a:r>
          </a:p>
          <a:p>
            <a:pPr marL="514350" indent="-514350" algn="just">
              <a:buAutoNum type="arabicPeriod"/>
            </a:pPr>
            <a:r>
              <a:rPr lang="en-US" altLang="zh-CN" sz="2400" dirty="0" smtClean="0"/>
              <a:t>Reduces </a:t>
            </a:r>
            <a:r>
              <a:rPr lang="en-US" altLang="zh-CN" sz="2400" dirty="0" smtClean="0"/>
              <a:t>number </a:t>
            </a:r>
            <a:r>
              <a:rPr lang="en-US" altLang="zh-CN" sz="2400" dirty="0" smtClean="0"/>
              <a:t>of overall instruction by huge margin.</a:t>
            </a:r>
            <a:endParaRPr lang="en-US" altLang="zh-CN" sz="2400" dirty="0" smtClean="0"/>
          </a:p>
          <a:p>
            <a:pPr marL="514350" indent="-514350" algn="just">
              <a:buFont typeface="Wingdings 2"/>
              <a:buAutoNum type="arabicPeriod"/>
            </a:pPr>
            <a:endParaRPr lang="en-US" altLang="zh-CN" sz="2400" dirty="0" smtClean="0"/>
          </a:p>
          <a:p>
            <a:pPr marL="514350" indent="-514350" algn="just">
              <a:buNone/>
            </a:pPr>
            <a:r>
              <a:rPr lang="en-US" altLang="zh-CN" sz="2400" dirty="0" smtClean="0"/>
              <a:t>Disadvantage:</a:t>
            </a:r>
          </a:p>
          <a:p>
            <a:pPr marL="514350" indent="-514350" algn="just">
              <a:buAutoNum type="arabicPeriod"/>
            </a:pPr>
            <a:r>
              <a:rPr lang="en-US" altLang="zh-CN" sz="2400" dirty="0" smtClean="0"/>
              <a:t>There will be still dependency among multiple variable length attributes (if any).</a:t>
            </a:r>
          </a:p>
          <a:p>
            <a:pPr marL="788670" lvl="1" indent="-514350" algn="just">
              <a:buNone/>
            </a:pPr>
            <a:endParaRPr lang="en-US" altLang="zh-CN" dirty="0" smtClean="0"/>
          </a:p>
        </p:txBody>
      </p:sp>
      <p:sp>
        <p:nvSpPr>
          <p:cNvPr id="4" name="矩形 23"/>
          <p:cNvSpPr txBox="1">
            <a:spLocks noChangeArrowheads="1"/>
          </p:cNvSpPr>
          <p:nvPr/>
        </p:nvSpPr>
        <p:spPr bwMode="auto">
          <a:xfrm>
            <a:off x="395536" y="391607"/>
            <a:ext cx="849694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Function Generation-Method-3 </a:t>
            </a:r>
            <a:r>
              <a:rPr lang="en-US" altLang="zh-CN" sz="2400" b="1" dirty="0" err="1" smtClean="0">
                <a:solidFill>
                  <a:srgbClr val="990000"/>
                </a:solidFill>
                <a:latin typeface="FrutigerNext LT Medium" pitchFamily="34" charset="0"/>
                <a:ea typeface="黑体" pitchFamily="49" charset="-122"/>
              </a:rPr>
              <a:t>Contd</a:t>
            </a:r>
            <a:r>
              <a:rPr lang="en-US" altLang="zh-CN" sz="2400" b="1" dirty="0" smtClean="0">
                <a:solidFill>
                  <a:srgbClr val="990000"/>
                </a:solidFill>
                <a:latin typeface="FrutigerNext LT Medium" pitchFamily="34" charset="0"/>
                <a:ea typeface="黑体" pitchFamily="49" charset="-122"/>
              </a:rPr>
              <a:t>…</a:t>
            </a:r>
            <a:r>
              <a:rPr lang="en-US" altLang="zh-CN" sz="2000" b="1" dirty="0" smtClean="0">
                <a:solidFill>
                  <a:srgbClr val="990000"/>
                </a:solidFill>
                <a:latin typeface="FrutigerNext LT Medium" pitchFamily="34" charset="0"/>
                <a:ea typeface="黑体" pitchFamily="49" charset="-122"/>
              </a:rPr>
              <a:t> </a:t>
            </a:r>
          </a:p>
        </p:txBody>
      </p:sp>
    </p:spTree>
  </p:cSld>
  <p:clrMapOvr>
    <a:masterClrMapping/>
  </p:clrMapOvr>
  <p:transition advClick="0" advTm="8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467544" y="1340768"/>
            <a:ext cx="4176464" cy="5184576"/>
          </a:xfrm>
        </p:spPr>
        <p:txBody>
          <a:bodyPr>
            <a:normAutofit/>
          </a:bodyPr>
          <a:lstStyle/>
          <a:p>
            <a:pPr marL="0" indent="0" algn="just">
              <a:buNone/>
            </a:pPr>
            <a:r>
              <a:rPr lang="en-US" altLang="zh-CN" sz="2400" dirty="0" smtClean="0"/>
              <a:t>Once we generate the code corresponding to each access function, the same gets written into a C-file, which in turn gets compiled to dynamic linked library and then this dynamic library gets loaded with server executable. So now any function of the library can be invoked directly from the server executables.</a:t>
            </a:r>
          </a:p>
          <a:p>
            <a:pPr marL="514350" indent="-514350" algn="just">
              <a:buNone/>
            </a:pPr>
            <a:endParaRPr lang="en-US" altLang="zh-CN" sz="2400" dirty="0" smtClean="0"/>
          </a:p>
        </p:txBody>
      </p:sp>
      <p:sp>
        <p:nvSpPr>
          <p:cNvPr id="13315" name="矩形 23"/>
          <p:cNvSpPr txBox="1">
            <a:spLocks noChangeArrowheads="1"/>
          </p:cNvSpPr>
          <p:nvPr/>
        </p:nvSpPr>
        <p:spPr bwMode="auto">
          <a:xfrm>
            <a:off x="395536" y="391607"/>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Loading of customized functions</a:t>
            </a:r>
            <a:r>
              <a:rPr lang="en-US" altLang="zh-CN" sz="2000" b="1" dirty="0" smtClean="0">
                <a:solidFill>
                  <a:srgbClr val="990000"/>
                </a:solidFill>
                <a:latin typeface="FrutigerNext LT Medium" pitchFamily="34" charset="0"/>
                <a:ea typeface="黑体" pitchFamily="49" charset="-122"/>
              </a:rPr>
              <a:t> </a:t>
            </a:r>
          </a:p>
        </p:txBody>
      </p:sp>
      <p:pic>
        <p:nvPicPr>
          <p:cNvPr id="143363" name="Picture 3"/>
          <p:cNvPicPr>
            <a:picLocks noChangeAspect="1" noChangeArrowheads="1"/>
          </p:cNvPicPr>
          <p:nvPr/>
        </p:nvPicPr>
        <p:blipFill>
          <a:blip r:embed="rId2" cstate="print"/>
          <a:srcRect/>
          <a:stretch>
            <a:fillRect/>
          </a:stretch>
        </p:blipFill>
        <p:spPr bwMode="auto">
          <a:xfrm>
            <a:off x="5868144" y="1268760"/>
            <a:ext cx="2664296" cy="4104456"/>
          </a:xfrm>
          <a:prstGeom prst="rect">
            <a:avLst/>
          </a:prstGeom>
          <a:noFill/>
          <a:ln w="9525">
            <a:noFill/>
            <a:miter lim="800000"/>
            <a:headEnd/>
            <a:tailEnd/>
          </a:ln>
        </p:spPr>
      </p:pic>
    </p:spTree>
  </p:cSld>
  <p:clrMapOvr>
    <a:masterClrMapping/>
  </p:clrMapOvr>
  <p:transition advClick="0" advTm="8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marL="0" indent="0" algn="just">
              <a:buNone/>
            </a:pPr>
            <a:r>
              <a:rPr lang="en-US" altLang="zh-CN" sz="2400" dirty="0" smtClean="0"/>
              <a:t>The generated C-file should be compiled to generate dynamic library, which can be done using:</a:t>
            </a:r>
          </a:p>
          <a:p>
            <a:pPr marL="514350" indent="-514350" algn="just">
              <a:buAutoNum type="arabicPeriod"/>
            </a:pPr>
            <a:r>
              <a:rPr lang="en-US" altLang="zh-CN" sz="2400" i="1" dirty="0" smtClean="0"/>
              <a:t>LLVM</a:t>
            </a:r>
          </a:p>
          <a:p>
            <a:pPr marL="788670" lvl="1" indent="-514350" algn="just">
              <a:buNone/>
            </a:pPr>
            <a:r>
              <a:rPr lang="en-US" altLang="zh-CN" dirty="0" smtClean="0"/>
              <a:t>	Compilation using the LLVM will be very fast.</a:t>
            </a:r>
          </a:p>
          <a:p>
            <a:pPr marL="514350" indent="-514350" algn="just">
              <a:buAutoNum type="arabicPeriod"/>
            </a:pPr>
            <a:r>
              <a:rPr lang="en-US" altLang="zh-CN" sz="2400" i="1" dirty="0" smtClean="0"/>
              <a:t>GCC</a:t>
            </a:r>
          </a:p>
          <a:p>
            <a:pPr marL="788670" lvl="1" indent="-514350" algn="just">
              <a:buNone/>
            </a:pPr>
            <a:r>
              <a:rPr lang="en-US" altLang="zh-CN" dirty="0" smtClean="0"/>
              <a:t>	GCC is standard way of compiling C file but it will be slow  compare to LLVM.</a:t>
            </a:r>
          </a:p>
          <a:p>
            <a:pPr marL="514350" indent="-514350" algn="just">
              <a:buNone/>
            </a:pPr>
            <a:endParaRPr lang="en-US" altLang="zh-CN" sz="2400" dirty="0" smtClean="0"/>
          </a:p>
        </p:txBody>
      </p:sp>
      <p:sp>
        <p:nvSpPr>
          <p:cNvPr id="13315" name="矩形 23"/>
          <p:cNvSpPr txBox="1">
            <a:spLocks noChangeArrowheads="1"/>
          </p:cNvSpPr>
          <p:nvPr/>
        </p:nvSpPr>
        <p:spPr bwMode="auto">
          <a:xfrm>
            <a:off x="395536" y="391607"/>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How to generate dynamic library</a:t>
            </a:r>
          </a:p>
        </p:txBody>
      </p:sp>
    </p:spTree>
  </p:cSld>
  <p:clrMapOvr>
    <a:masterClrMapping/>
  </p:clrMapOvr>
  <p:transition advClick="0" advTm="8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3960440" cy="5400600"/>
          </a:xfrm>
        </p:spPr>
        <p:txBody>
          <a:bodyPr>
            <a:noAutofit/>
          </a:bodyPr>
          <a:lstStyle/>
          <a:p>
            <a:pPr marL="0" indent="0" algn="just">
              <a:buNone/>
            </a:pPr>
            <a:r>
              <a:rPr lang="en-US" altLang="zh-CN" sz="2400" dirty="0" smtClean="0"/>
              <a:t>While forming the tuple, corresponding relation option </a:t>
            </a:r>
            <a:r>
              <a:rPr lang="en-US" altLang="zh-CN" sz="2400" dirty="0" err="1" smtClean="0"/>
              <a:t>schema_bound</a:t>
            </a:r>
            <a:r>
              <a:rPr lang="en-US" altLang="zh-CN" sz="2400" dirty="0" smtClean="0"/>
              <a:t> will be checked to decide whether to call customized function corresponding to this relation or the standard generalized function. Also in tuple flag </a:t>
            </a:r>
            <a:r>
              <a:rPr lang="en-US" sz="2400" dirty="0" smtClean="0"/>
              <a:t>t_infomask2,  </a:t>
            </a:r>
            <a:r>
              <a:rPr lang="en-US" altLang="zh-CN" sz="2400" dirty="0" smtClean="0">
                <a:solidFill>
                  <a:srgbClr val="FF0000"/>
                </a:solidFill>
              </a:rPr>
              <a:t>HEAP_SCHEMA_BIND_TUPLE (with value 0x1800)</a:t>
            </a:r>
            <a:r>
              <a:rPr lang="en-US" sz="2400" i="1" dirty="0" smtClean="0"/>
              <a:t> </a:t>
            </a:r>
            <a:r>
              <a:rPr lang="en-US" altLang="zh-CN" sz="2400" dirty="0" smtClean="0"/>
              <a:t>will be appended to mark the schema bounded tuple.</a:t>
            </a:r>
          </a:p>
          <a:p>
            <a:pPr marL="514350" indent="-514350" algn="just">
              <a:buNone/>
            </a:pPr>
            <a:endParaRPr lang="en-US" altLang="zh-CN" sz="2400" dirty="0" smtClean="0"/>
          </a:p>
          <a:p>
            <a:pPr marL="514350" indent="-514350" algn="just">
              <a:buNone/>
            </a:pPr>
            <a:endParaRPr lang="en-US" altLang="zh-CN" sz="2400" dirty="0" smtClean="0"/>
          </a:p>
        </p:txBody>
      </p:sp>
      <p:sp>
        <p:nvSpPr>
          <p:cNvPr id="13315" name="矩形 23"/>
          <p:cNvSpPr txBox="1">
            <a:spLocks noChangeArrowheads="1"/>
          </p:cNvSpPr>
          <p:nvPr/>
        </p:nvSpPr>
        <p:spPr bwMode="auto">
          <a:xfrm>
            <a:off x="395536" y="391608"/>
            <a:ext cx="874846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Invocation of Storage Customized Function</a:t>
            </a:r>
            <a:r>
              <a:rPr lang="en-US" altLang="zh-CN" sz="2000" b="1" dirty="0" smtClean="0">
                <a:solidFill>
                  <a:srgbClr val="990000"/>
                </a:solidFill>
                <a:latin typeface="FrutigerNext LT Medium" pitchFamily="34" charset="0"/>
                <a:ea typeface="黑体" pitchFamily="49" charset="-122"/>
              </a:rPr>
              <a:t> </a:t>
            </a:r>
          </a:p>
        </p:txBody>
      </p:sp>
      <p:pic>
        <p:nvPicPr>
          <p:cNvPr id="144389" name="Picture 5"/>
          <p:cNvPicPr>
            <a:picLocks noChangeAspect="1" noChangeArrowheads="1"/>
          </p:cNvPicPr>
          <p:nvPr/>
        </p:nvPicPr>
        <p:blipFill>
          <a:blip r:embed="rId2" cstate="print"/>
          <a:srcRect/>
          <a:stretch>
            <a:fillRect/>
          </a:stretch>
        </p:blipFill>
        <p:spPr bwMode="auto">
          <a:xfrm>
            <a:off x="5364088" y="1408906"/>
            <a:ext cx="3324225" cy="4324350"/>
          </a:xfrm>
          <a:prstGeom prst="rect">
            <a:avLst/>
          </a:prstGeom>
          <a:noFill/>
          <a:ln w="9525">
            <a:noFill/>
            <a:miter lim="800000"/>
            <a:headEnd/>
            <a:tailEnd/>
          </a:ln>
        </p:spPr>
      </p:pic>
    </p:spTree>
  </p:cSld>
  <p:clrMapOvr>
    <a:masterClrMapping/>
  </p:clrMapOvr>
  <p:transition advClick="0" advTm="8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3960440" cy="5400600"/>
          </a:xfrm>
        </p:spPr>
        <p:txBody>
          <a:bodyPr>
            <a:normAutofit/>
          </a:bodyPr>
          <a:lstStyle/>
          <a:p>
            <a:pPr marL="0" indent="0" algn="just">
              <a:buNone/>
            </a:pPr>
            <a:r>
              <a:rPr lang="en-US" altLang="zh-CN" sz="2400" dirty="0" smtClean="0"/>
              <a:t>The tuple header’s </a:t>
            </a:r>
            <a:r>
              <a:rPr lang="en-US" sz="2400" dirty="0" smtClean="0"/>
              <a:t>t_infomask2</a:t>
            </a:r>
            <a:r>
              <a:rPr lang="en-US" altLang="zh-CN" sz="2400" dirty="0" smtClean="0"/>
              <a:t> flag  will be checked to see , if </a:t>
            </a:r>
            <a:r>
              <a:rPr lang="en-US" altLang="zh-CN" sz="2400" dirty="0" smtClean="0">
                <a:solidFill>
                  <a:srgbClr val="FF0000"/>
                </a:solidFill>
              </a:rPr>
              <a:t>HEAP_SCHEMA_BIND_TUPLE </a:t>
            </a:r>
            <a:r>
              <a:rPr lang="en-US" altLang="zh-CN" sz="2400" dirty="0" smtClean="0"/>
              <a:t>is set to decide whether to call customized function corresponding to this relation or the standard generalized function.</a:t>
            </a:r>
          </a:p>
          <a:p>
            <a:pPr marL="514350" indent="-514350" algn="just">
              <a:buNone/>
            </a:pPr>
            <a:r>
              <a:rPr lang="en-US" altLang="zh-CN" sz="2400" dirty="0" smtClean="0"/>
              <a:t>		</a:t>
            </a:r>
          </a:p>
        </p:txBody>
      </p:sp>
      <p:sp>
        <p:nvSpPr>
          <p:cNvPr id="13315" name="矩形 23"/>
          <p:cNvSpPr txBox="1">
            <a:spLocks noChangeArrowheads="1"/>
          </p:cNvSpPr>
          <p:nvPr/>
        </p:nvSpPr>
        <p:spPr bwMode="auto">
          <a:xfrm>
            <a:off x="395536" y="391607"/>
            <a:ext cx="849694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Solution: </a:t>
            </a:r>
            <a:r>
              <a:rPr lang="en-US" altLang="zh-CN" sz="2400" b="1" dirty="0" smtClean="0">
                <a:solidFill>
                  <a:srgbClr val="990000"/>
                </a:solidFill>
                <a:latin typeface="FrutigerNext LT Medium" pitchFamily="34" charset="0"/>
                <a:ea typeface="黑体" pitchFamily="49" charset="-122"/>
              </a:rPr>
              <a:t>Invocation of access customized function</a:t>
            </a:r>
            <a:r>
              <a:rPr lang="en-US" altLang="zh-CN" sz="2000" b="1" dirty="0" smtClean="0">
                <a:solidFill>
                  <a:srgbClr val="990000"/>
                </a:solidFill>
                <a:latin typeface="FrutigerNext LT Medium" pitchFamily="34" charset="0"/>
                <a:ea typeface="黑体" pitchFamily="49" charset="-122"/>
              </a:rPr>
              <a:t> </a:t>
            </a:r>
          </a:p>
        </p:txBody>
      </p:sp>
      <p:pic>
        <p:nvPicPr>
          <p:cNvPr id="144387" name="Picture 3"/>
          <p:cNvPicPr>
            <a:picLocks noChangeAspect="1" noChangeArrowheads="1"/>
          </p:cNvPicPr>
          <p:nvPr/>
        </p:nvPicPr>
        <p:blipFill>
          <a:blip r:embed="rId2" cstate="print"/>
          <a:srcRect/>
          <a:stretch>
            <a:fillRect/>
          </a:stretch>
        </p:blipFill>
        <p:spPr bwMode="auto">
          <a:xfrm>
            <a:off x="4860032" y="1124744"/>
            <a:ext cx="4055368" cy="4762500"/>
          </a:xfrm>
          <a:prstGeom prst="rect">
            <a:avLst/>
          </a:prstGeom>
          <a:noFill/>
          <a:ln w="9525">
            <a:noFill/>
            <a:miter lim="800000"/>
            <a:headEnd/>
            <a:tailEnd/>
          </a:ln>
        </p:spPr>
      </p:pic>
    </p:spTree>
  </p:cSld>
  <p:clrMapOvr>
    <a:masterClrMapping/>
  </p:clrMapOvr>
  <p:transition advClick="0" advTm="8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23"/>
          <p:cNvSpPr txBox="1">
            <a:spLocks noChangeArrowheads="1"/>
          </p:cNvSpPr>
          <p:nvPr/>
        </p:nvSpPr>
        <p:spPr bwMode="auto">
          <a:xfrm>
            <a:off x="395536" y="237719"/>
            <a:ext cx="8136904" cy="800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Performance (TPC-H):</a:t>
            </a:r>
          </a:p>
          <a:p>
            <a:pPr eaLnBrk="1" hangingPunct="1"/>
            <a:r>
              <a:rPr lang="en-US" altLang="zh-CN" sz="2000" b="1" dirty="0" smtClean="0">
                <a:solidFill>
                  <a:srgbClr val="990000"/>
                </a:solidFill>
                <a:latin typeface="FrutigerNext LT Medium" pitchFamily="34" charset="0"/>
                <a:ea typeface="黑体" pitchFamily="49" charset="-122"/>
              </a:rPr>
              <a:t> </a:t>
            </a:r>
          </a:p>
        </p:txBody>
      </p:sp>
      <p:sp>
        <p:nvSpPr>
          <p:cNvPr id="7" name="TextBox 6"/>
          <p:cNvSpPr txBox="1"/>
          <p:nvPr/>
        </p:nvSpPr>
        <p:spPr>
          <a:xfrm>
            <a:off x="467544" y="1052736"/>
            <a:ext cx="7920880" cy="1015663"/>
          </a:xfrm>
          <a:prstGeom prst="rect">
            <a:avLst/>
          </a:prstGeom>
          <a:noFill/>
        </p:spPr>
        <p:txBody>
          <a:bodyPr wrap="square" rtlCol="0">
            <a:spAutoFit/>
          </a:bodyPr>
          <a:lstStyle/>
          <a:p>
            <a:r>
              <a:rPr lang="en-US" altLang="zh-CN" sz="2000" dirty="0" smtClean="0">
                <a:latin typeface="+mn-lt"/>
                <a:ea typeface="+mn-ea"/>
              </a:rPr>
              <a:t>The system configuration is as below:</a:t>
            </a:r>
          </a:p>
          <a:p>
            <a:r>
              <a:rPr lang="fr-FR" altLang="zh-CN" sz="2000" b="1" dirty="0" smtClean="0">
                <a:latin typeface="+mn-lt"/>
                <a:ea typeface="+mn-ea"/>
              </a:rPr>
              <a:t>SUSE Linux Enterprise Server 11 (x86_64), 2 </a:t>
            </a:r>
            <a:r>
              <a:rPr lang="fr-FR" altLang="zh-CN" sz="2000" b="1" dirty="0" err="1" smtClean="0">
                <a:latin typeface="+mn-lt"/>
                <a:ea typeface="+mn-ea"/>
              </a:rPr>
              <a:t>Cores</a:t>
            </a:r>
            <a:r>
              <a:rPr lang="fr-FR" altLang="zh-CN" sz="2000" b="1" dirty="0" smtClean="0">
                <a:latin typeface="+mn-lt"/>
                <a:ea typeface="+mn-ea"/>
              </a:rPr>
              <a:t>, 10 sockets per </a:t>
            </a:r>
            <a:r>
              <a:rPr lang="fr-FR" altLang="zh-CN" sz="2000" b="1" dirty="0" err="1" smtClean="0">
                <a:latin typeface="+mn-lt"/>
                <a:ea typeface="+mn-ea"/>
              </a:rPr>
              <a:t>core</a:t>
            </a:r>
            <a:endParaRPr lang="fr-FR" altLang="zh-CN" sz="2000" b="1" dirty="0" smtClean="0">
              <a:latin typeface="+mn-lt"/>
              <a:ea typeface="+mn-ea"/>
            </a:endParaRPr>
          </a:p>
          <a:p>
            <a:r>
              <a:rPr lang="fr-FR" altLang="zh-CN" sz="2000" dirty="0" smtClean="0">
                <a:latin typeface="+mn-lt"/>
                <a:ea typeface="+mn-ea"/>
              </a:rPr>
              <a:t>TPC-H Configuration: </a:t>
            </a:r>
            <a:r>
              <a:rPr lang="fr-FR" altLang="zh-CN" sz="2000" b="1" dirty="0" smtClean="0">
                <a:latin typeface="+mn-lt"/>
                <a:ea typeface="+mn-ea"/>
              </a:rPr>
              <a:t>Default</a:t>
            </a:r>
            <a:endParaRPr lang="en-US" altLang="zh-CN" sz="2000" b="1" dirty="0" smtClean="0">
              <a:latin typeface="+mn-lt"/>
              <a:ea typeface="+mn-ea"/>
            </a:endParaRPr>
          </a:p>
        </p:txBody>
      </p:sp>
      <p:sp>
        <p:nvSpPr>
          <p:cNvPr id="11" name="TextBox 10"/>
          <p:cNvSpPr txBox="1"/>
          <p:nvPr/>
        </p:nvSpPr>
        <p:spPr>
          <a:xfrm>
            <a:off x="539552" y="5991671"/>
            <a:ext cx="3528392" cy="461665"/>
          </a:xfrm>
          <a:prstGeom prst="rect">
            <a:avLst/>
          </a:prstGeom>
          <a:noFill/>
        </p:spPr>
        <p:txBody>
          <a:bodyPr wrap="square" rtlCol="0">
            <a:spAutoFit/>
          </a:bodyPr>
          <a:lstStyle/>
          <a:p>
            <a:pPr algn="just"/>
            <a:r>
              <a:rPr lang="en-US" altLang="zh-CN" sz="1200" dirty="0" smtClean="0">
                <a:latin typeface="+mn-lt"/>
                <a:ea typeface="+mn-ea"/>
              </a:rPr>
              <a:t>Query-1, 2 and 17 not shown in charts to maintain clear visibility of chart</a:t>
            </a:r>
            <a:r>
              <a:rPr lang="en-US" sz="1200" dirty="0" smtClean="0"/>
              <a:t>.</a:t>
            </a:r>
            <a:endParaRPr lang="en-US" altLang="zh-CN" sz="1200" dirty="0" smtClean="0">
              <a:solidFill>
                <a:srgbClr val="FF0000"/>
              </a:solidFill>
              <a:latin typeface="+mn-lt"/>
              <a:ea typeface="+mn-ea"/>
            </a:endParaRPr>
          </a:p>
        </p:txBody>
      </p:sp>
      <p:graphicFrame>
        <p:nvGraphicFramePr>
          <p:cNvPr id="8" name="Chart 7"/>
          <p:cNvGraphicFramePr/>
          <p:nvPr/>
        </p:nvGraphicFramePr>
        <p:xfrm>
          <a:off x="4067944" y="2204864"/>
          <a:ext cx="4917728" cy="432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nvGraphicFramePr>
        <p:xfrm>
          <a:off x="899592" y="2492896"/>
          <a:ext cx="2355575" cy="3238500"/>
        </p:xfrm>
        <a:graphic>
          <a:graphicData uri="http://schemas.openxmlformats.org/drawingml/2006/table">
            <a:tbl>
              <a:tblPr/>
              <a:tblGrid>
                <a:gridCol w="1203447"/>
                <a:gridCol w="1152128"/>
              </a:tblGrid>
              <a:tr h="161925">
                <a:tc>
                  <a:txBody>
                    <a:bodyPr/>
                    <a:lstStyle/>
                    <a:p>
                      <a:pPr algn="ctr" fontAlgn="b"/>
                      <a:r>
                        <a:rPr lang="en-US" sz="1000" b="1" i="0" u="none" strike="noStrike" dirty="0">
                          <a:latin typeface="Arial"/>
                        </a:rPr>
                        <a:t>TPC-H Query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000" b="1" i="0" u="none" strike="noStrike" dirty="0">
                          <a:latin typeface="Arial"/>
                        </a:rPr>
                        <a:t>Improvement(%)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1925">
                <a:tc>
                  <a:txBody>
                    <a:bodyPr/>
                    <a:lstStyle/>
                    <a:p>
                      <a:pPr algn="ctr" fontAlgn="b"/>
                      <a:r>
                        <a:rPr lang="en-US" sz="1000" b="0" i="0" u="none" strike="noStrike">
                          <a:latin typeface="Arial"/>
                        </a:rPr>
                        <a:t>Query-1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en-US" sz="1000" b="0" i="0" u="none" strike="noStrike">
                          <a:latin typeface="Arial"/>
                        </a:rPr>
                        <a:t>Query-19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advTm="8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4653136"/>
            <a:ext cx="8496944" cy="1872208"/>
          </a:xfrm>
        </p:spPr>
        <p:txBody>
          <a:bodyPr>
            <a:normAutofit/>
          </a:bodyPr>
          <a:lstStyle/>
          <a:p>
            <a:pPr algn="just">
              <a:buNone/>
            </a:pPr>
            <a:r>
              <a:rPr lang="en-US" altLang="zh-CN" dirty="0" smtClean="0"/>
              <a:t>		</a:t>
            </a:r>
          </a:p>
          <a:p>
            <a:pPr algn="just">
              <a:buNone/>
            </a:pPr>
            <a:endParaRPr lang="en-US" altLang="zh-CN" dirty="0" smtClean="0"/>
          </a:p>
        </p:txBody>
      </p:sp>
      <p:sp>
        <p:nvSpPr>
          <p:cNvPr id="13315" name="矩形 23"/>
          <p:cNvSpPr txBox="1">
            <a:spLocks noChangeArrowheads="1"/>
          </p:cNvSpPr>
          <p:nvPr/>
        </p:nvSpPr>
        <p:spPr bwMode="auto">
          <a:xfrm>
            <a:off x="395536" y="391607"/>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Performance (Hash Join):</a:t>
            </a:r>
          </a:p>
        </p:txBody>
      </p:sp>
      <p:graphicFrame>
        <p:nvGraphicFramePr>
          <p:cNvPr id="8" name="Chart 7"/>
          <p:cNvGraphicFramePr/>
          <p:nvPr/>
        </p:nvGraphicFramePr>
        <p:xfrm>
          <a:off x="4355976" y="2505670"/>
          <a:ext cx="4572000"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755576" y="2433662"/>
          <a:ext cx="324036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755576" y="5385990"/>
            <a:ext cx="8064896" cy="1015663"/>
          </a:xfrm>
          <a:prstGeom prst="rect">
            <a:avLst/>
          </a:prstGeom>
        </p:spPr>
        <p:txBody>
          <a:bodyPr wrap="square">
            <a:spAutoFit/>
          </a:bodyPr>
          <a:lstStyle/>
          <a:p>
            <a:pPr algn="just">
              <a:buNone/>
            </a:pPr>
            <a:r>
              <a:rPr lang="en-US" altLang="zh-CN" sz="2000" dirty="0" smtClean="0">
                <a:latin typeface="+mn-lt"/>
                <a:ea typeface="+mn-ea"/>
              </a:rPr>
              <a:t>Latency Improvement: 		</a:t>
            </a:r>
            <a:r>
              <a:rPr lang="en-US" altLang="zh-CN" sz="2000" dirty="0" smtClean="0">
                <a:solidFill>
                  <a:srgbClr val="FF0000"/>
                </a:solidFill>
                <a:latin typeface="+mn-lt"/>
                <a:ea typeface="+mn-ea"/>
              </a:rPr>
              <a:t>23%</a:t>
            </a:r>
          </a:p>
          <a:p>
            <a:pPr algn="just">
              <a:buNone/>
            </a:pPr>
            <a:r>
              <a:rPr lang="en-US" altLang="zh-CN" sz="2000" dirty="0" smtClean="0">
                <a:latin typeface="+mn-lt"/>
                <a:ea typeface="+mn-ea"/>
              </a:rPr>
              <a:t>Overall Instruction reduction: 	</a:t>
            </a:r>
            <a:r>
              <a:rPr lang="en-US" altLang="zh-CN" sz="2000" dirty="0" smtClean="0">
                <a:solidFill>
                  <a:srgbClr val="FF0000"/>
                </a:solidFill>
                <a:latin typeface="+mn-lt"/>
                <a:ea typeface="+mn-ea"/>
              </a:rPr>
              <a:t>30%</a:t>
            </a:r>
          </a:p>
          <a:p>
            <a:pPr algn="just">
              <a:buNone/>
            </a:pPr>
            <a:r>
              <a:rPr lang="en-US" altLang="zh-CN" sz="2000" dirty="0" smtClean="0">
                <a:latin typeface="+mn-lt"/>
                <a:ea typeface="+mn-ea"/>
              </a:rPr>
              <a:t>Access method instruction reduction: </a:t>
            </a:r>
            <a:r>
              <a:rPr lang="en-US" altLang="zh-CN" dirty="0" smtClean="0"/>
              <a:t>	</a:t>
            </a:r>
            <a:r>
              <a:rPr lang="en-US" altLang="zh-CN" sz="2000" dirty="0" smtClean="0">
                <a:solidFill>
                  <a:srgbClr val="FF0000"/>
                </a:solidFill>
                <a:latin typeface="+mn-lt"/>
                <a:ea typeface="+mn-ea"/>
              </a:rPr>
              <a:t>89%</a:t>
            </a:r>
          </a:p>
        </p:txBody>
      </p:sp>
      <p:sp>
        <p:nvSpPr>
          <p:cNvPr id="13" name="TextBox 12"/>
          <p:cNvSpPr txBox="1"/>
          <p:nvPr/>
        </p:nvSpPr>
        <p:spPr>
          <a:xfrm>
            <a:off x="683568" y="1052736"/>
            <a:ext cx="7920880" cy="1323439"/>
          </a:xfrm>
          <a:prstGeom prst="rect">
            <a:avLst/>
          </a:prstGeom>
          <a:noFill/>
        </p:spPr>
        <p:txBody>
          <a:bodyPr wrap="square" rtlCol="0">
            <a:spAutoFit/>
          </a:bodyPr>
          <a:lstStyle/>
          <a:p>
            <a:r>
              <a:rPr lang="en-US" altLang="zh-CN" sz="2000" dirty="0" smtClean="0">
                <a:latin typeface="+mn-lt"/>
                <a:ea typeface="+mn-ea"/>
              </a:rPr>
              <a:t>Outer Table: 	</a:t>
            </a:r>
            <a:r>
              <a:rPr lang="en-US" altLang="zh-CN" sz="2000" dirty="0" smtClean="0">
                <a:solidFill>
                  <a:srgbClr val="FF0000"/>
                </a:solidFill>
                <a:latin typeface="+mn-lt"/>
                <a:ea typeface="+mn-ea"/>
              </a:rPr>
              <a:t>Having 10 columns, cardinality 1M</a:t>
            </a:r>
          </a:p>
          <a:p>
            <a:r>
              <a:rPr lang="en-US" altLang="zh-CN" sz="2000" dirty="0" smtClean="0">
                <a:latin typeface="+mn-lt"/>
                <a:ea typeface="+mn-ea"/>
              </a:rPr>
              <a:t>Inner Table:  	</a:t>
            </a:r>
            <a:r>
              <a:rPr lang="en-US" altLang="zh-CN" sz="2000" dirty="0" smtClean="0">
                <a:solidFill>
                  <a:srgbClr val="FF0000"/>
                </a:solidFill>
                <a:latin typeface="+mn-lt"/>
                <a:ea typeface="+mn-ea"/>
              </a:rPr>
              <a:t>Having 2 columns, cardinality 1K</a:t>
            </a:r>
          </a:p>
          <a:p>
            <a:endParaRPr lang="en-US" altLang="zh-CN" sz="2000" dirty="0" smtClean="0">
              <a:latin typeface="+mn-lt"/>
              <a:ea typeface="+mn-ea"/>
            </a:endParaRPr>
          </a:p>
          <a:p>
            <a:r>
              <a:rPr lang="en-US" altLang="zh-CN" sz="2000" dirty="0" smtClean="0">
                <a:latin typeface="+mn-lt"/>
                <a:ea typeface="+mn-ea"/>
              </a:rPr>
              <a:t>Query: </a:t>
            </a:r>
            <a:r>
              <a:rPr lang="en-US" altLang="zh-CN" sz="2000" dirty="0" smtClean="0">
                <a:solidFill>
                  <a:srgbClr val="FF0000"/>
                </a:solidFill>
                <a:latin typeface="+mn-lt"/>
                <a:ea typeface="+mn-ea"/>
              </a:rPr>
              <a:t>select sum(tbl.id10) from tbl,tbl2 where tbl.id10=tbl2.id2 group by tbl.id9;</a:t>
            </a:r>
          </a:p>
        </p:txBody>
      </p:sp>
    </p:spTree>
  </p:cSld>
  <p:clrMapOvr>
    <a:masterClrMapping/>
  </p:clrMapOvr>
  <p:transition advClick="0" advTm="8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marL="0" indent="0" algn="just">
              <a:buNone/>
            </a:pPr>
            <a:r>
              <a:rPr lang="en-US" altLang="zh-CN" sz="2400" dirty="0" smtClean="0"/>
              <a:t>Schema binding mainly depend on the code specialization of access function for table. Number of </a:t>
            </a:r>
            <a:r>
              <a:rPr lang="en-US" altLang="zh-CN" sz="2400" dirty="0" smtClean="0">
                <a:solidFill>
                  <a:srgbClr val="FF0000"/>
                </a:solidFill>
              </a:rPr>
              <a:t>instruction reduced per call of </a:t>
            </a:r>
            <a:r>
              <a:rPr lang="en-US" altLang="zh-CN" sz="2400" dirty="0" err="1" smtClean="0">
                <a:solidFill>
                  <a:srgbClr val="FF0000"/>
                </a:solidFill>
              </a:rPr>
              <a:t>slot_deform_function</a:t>
            </a:r>
            <a:r>
              <a:rPr lang="en-US" altLang="zh-CN" sz="2400" dirty="0" smtClean="0">
                <a:solidFill>
                  <a:srgbClr val="FF0000"/>
                </a:solidFill>
              </a:rPr>
              <a:t> is more than 70% </a:t>
            </a:r>
            <a:r>
              <a:rPr lang="en-US" altLang="zh-CN" sz="2400" dirty="0" smtClean="0"/>
              <a:t>and hence if this function form good percentage of total instruction e.g. in</a:t>
            </a:r>
          </a:p>
          <a:p>
            <a:pPr marL="266700" indent="542925" algn="just">
              <a:buFont typeface="Wingdings" pitchFamily="2" charset="2"/>
              <a:buChar char="Ø"/>
            </a:pPr>
            <a:r>
              <a:rPr lang="en-US" altLang="zh-CN" sz="2400" dirty="0" smtClean="0"/>
              <a:t>Aggregate query, </a:t>
            </a:r>
          </a:p>
          <a:p>
            <a:pPr marL="266700" indent="542925" algn="just">
              <a:buFont typeface="Wingdings" pitchFamily="2" charset="2"/>
              <a:buChar char="Ø"/>
            </a:pPr>
            <a:r>
              <a:rPr lang="en-US" altLang="zh-CN" sz="2400" dirty="0" smtClean="0"/>
              <a:t>group </a:t>
            </a:r>
          </a:p>
          <a:p>
            <a:pPr marL="266700" indent="542925" algn="just">
              <a:buFont typeface="Wingdings" pitchFamily="2" charset="2"/>
              <a:buChar char="Ø"/>
            </a:pPr>
            <a:r>
              <a:rPr lang="en-US" altLang="zh-CN" sz="2400" dirty="0" smtClean="0"/>
              <a:t>Join</a:t>
            </a:r>
          </a:p>
          <a:p>
            <a:pPr marL="266700" indent="542925" algn="just">
              <a:buFont typeface="Wingdings" pitchFamily="2" charset="2"/>
              <a:buChar char="Ø"/>
            </a:pPr>
            <a:r>
              <a:rPr lang="en-US" altLang="zh-CN" sz="2400" dirty="0" smtClean="0"/>
              <a:t>Query with multiple attribute</a:t>
            </a:r>
          </a:p>
          <a:p>
            <a:pPr marL="0" indent="0" algn="just">
              <a:buNone/>
            </a:pPr>
            <a:r>
              <a:rPr lang="en-US" altLang="zh-CN" sz="2400" dirty="0" smtClean="0"/>
              <a:t>All of above cases with huge table size, then overall instruction reduction will be also huge and hence much better performance.</a:t>
            </a:r>
          </a:p>
        </p:txBody>
      </p:sp>
      <p:sp>
        <p:nvSpPr>
          <p:cNvPr id="13315" name="矩形 23"/>
          <p:cNvSpPr txBox="1">
            <a:spLocks noChangeArrowheads="1"/>
          </p:cNvSpPr>
          <p:nvPr/>
        </p:nvSpPr>
        <p:spPr bwMode="auto">
          <a:xfrm>
            <a:off x="395536" y="391607"/>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Performance Scenario:</a:t>
            </a:r>
          </a:p>
        </p:txBody>
      </p:sp>
    </p:spTree>
  </p:cSld>
  <p:clrMapOvr>
    <a:masterClrMapping/>
  </p:clrMapOvr>
  <p:transition advClick="0" advTm="8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marL="0" indent="0" algn="just">
              <a:buNone/>
            </a:pPr>
            <a:r>
              <a:rPr lang="en-US" sz="2400" dirty="0" smtClean="0"/>
              <a:t>Seeing the industry trend, we have implemented one way of code specialization, </a:t>
            </a:r>
            <a:r>
              <a:rPr lang="en-US" altLang="zh-CN" sz="2400" dirty="0" smtClean="0">
                <a:solidFill>
                  <a:srgbClr val="FF0000"/>
                </a:solidFill>
              </a:rPr>
              <a:t>which resulted in up to 30% of performance improvement on standard benchmark TPC-H</a:t>
            </a:r>
            <a:r>
              <a:rPr lang="en-US" sz="2400" dirty="0" smtClean="0"/>
              <a:t>. </a:t>
            </a:r>
          </a:p>
          <a:p>
            <a:pPr marL="0" indent="0" algn="just">
              <a:buNone/>
            </a:pPr>
            <a:r>
              <a:rPr lang="en-US" altLang="zh-CN" sz="2400" dirty="0" smtClean="0"/>
              <a:t>				This technology will make us align with current business trend to </a:t>
            </a:r>
            <a:r>
              <a:rPr lang="en-US" altLang="zh-CN" sz="2400" dirty="0" smtClean="0">
                <a:solidFill>
                  <a:srgbClr val="FF0000"/>
                </a:solidFill>
              </a:rPr>
              <a:t>tackle the CPU bottleneck </a:t>
            </a:r>
            <a:r>
              <a:rPr lang="en-US" altLang="zh-CN" sz="2400" dirty="0" smtClean="0"/>
              <a:t>and also could be one of the hot technology for work on PostgreSQL.</a:t>
            </a:r>
          </a:p>
          <a:p>
            <a:pPr algn="just">
              <a:buNone/>
            </a:pPr>
            <a:r>
              <a:rPr lang="en-US" altLang="zh-CN" sz="2400" dirty="0" smtClean="0"/>
              <a:t>			</a:t>
            </a:r>
          </a:p>
        </p:txBody>
      </p:sp>
      <p:sp>
        <p:nvSpPr>
          <p:cNvPr id="13315" name="矩形 23"/>
          <p:cNvSpPr txBox="1">
            <a:spLocks noChangeArrowheads="1"/>
          </p:cNvSpPr>
          <p:nvPr/>
        </p:nvSpPr>
        <p:spPr bwMode="auto">
          <a:xfrm>
            <a:off x="395536" y="391607"/>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Conclusion</a:t>
            </a:r>
          </a:p>
        </p:txBody>
      </p:sp>
    </p:spTree>
  </p:cSld>
  <p:clrMapOvr>
    <a:masterClrMapping/>
  </p:clrMapOvr>
  <p:transition advClick="0" advTm="8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marL="0" indent="0" algn="just">
              <a:buNone/>
            </a:pPr>
            <a:r>
              <a:rPr lang="en-US" altLang="zh-CN" sz="2400" dirty="0" smtClean="0"/>
              <a:t>I would like to thanks my colleague </a:t>
            </a:r>
            <a:r>
              <a:rPr lang="en-US" altLang="zh-CN" sz="2400" b="1" i="1" dirty="0" smtClean="0"/>
              <a:t>Guogen Zhang, Yonghua Ding and Chen Zhu</a:t>
            </a:r>
            <a:r>
              <a:rPr lang="en-US" altLang="zh-CN" sz="2400" i="1" dirty="0" smtClean="0"/>
              <a:t> who supported during this work.</a:t>
            </a:r>
          </a:p>
        </p:txBody>
      </p:sp>
      <p:sp>
        <p:nvSpPr>
          <p:cNvPr id="13315" name="矩形 23"/>
          <p:cNvSpPr txBox="1">
            <a:spLocks noChangeArrowheads="1"/>
          </p:cNvSpPr>
          <p:nvPr/>
        </p:nvSpPr>
        <p:spPr bwMode="auto">
          <a:xfrm>
            <a:off x="395536" y="391607"/>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Acknowledgment</a:t>
            </a:r>
          </a:p>
        </p:txBody>
      </p:sp>
    </p:spTree>
  </p:cSld>
  <p:clrMapOvr>
    <a:masterClrMapping/>
  </p:clrMapOvr>
  <p:transition advClick="0" advTm="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980728"/>
            <a:ext cx="8496944" cy="2304256"/>
          </a:xfrm>
        </p:spPr>
        <p:txBody>
          <a:bodyPr>
            <a:noAutofit/>
          </a:bodyPr>
          <a:lstStyle/>
          <a:p>
            <a:pPr marL="0" indent="0" algn="just">
              <a:buNone/>
            </a:pPr>
            <a:r>
              <a:rPr lang="en-US" altLang="zh-CN" sz="2200" dirty="0" smtClean="0"/>
              <a:t>The traditional database executors are based on the fact that “</a:t>
            </a:r>
            <a:r>
              <a:rPr lang="en-US" altLang="zh-CN" sz="2200" dirty="0" smtClean="0">
                <a:solidFill>
                  <a:srgbClr val="FF0000"/>
                </a:solidFill>
              </a:rPr>
              <a:t>I/O cost dominates execution</a:t>
            </a:r>
            <a:r>
              <a:rPr lang="en-US" altLang="zh-CN" sz="2200" dirty="0" smtClean="0"/>
              <a:t>”. These executor models are </a:t>
            </a:r>
            <a:r>
              <a:rPr lang="en-US" altLang="zh-CN" sz="2200" dirty="0" smtClean="0">
                <a:solidFill>
                  <a:srgbClr val="FF0000"/>
                </a:solidFill>
              </a:rPr>
              <a:t>inefficient in terms of CPU instructions</a:t>
            </a:r>
            <a:r>
              <a:rPr lang="en-US" altLang="zh-CN" sz="2200" dirty="0" smtClean="0"/>
              <a:t>. </a:t>
            </a:r>
          </a:p>
          <a:p>
            <a:pPr marL="0" indent="0" algn="just">
              <a:buNone/>
            </a:pPr>
            <a:r>
              <a:rPr lang="en-US" altLang="zh-CN" sz="2200" dirty="0" smtClean="0"/>
              <a:t>Now most of the </a:t>
            </a:r>
            <a:r>
              <a:rPr lang="en-US" altLang="zh-CN" sz="2200" dirty="0" smtClean="0">
                <a:solidFill>
                  <a:srgbClr val="FF0000"/>
                </a:solidFill>
              </a:rPr>
              <a:t>workloads fits into main memory</a:t>
            </a:r>
            <a:r>
              <a:rPr lang="en-US" altLang="zh-CN" sz="2200" dirty="0" smtClean="0"/>
              <a:t>, which is consequence of two broad trends :</a:t>
            </a:r>
          </a:p>
          <a:p>
            <a:pPr marL="361950" indent="447675" algn="just">
              <a:buFont typeface="+mj-lt"/>
              <a:buAutoNum type="arabicPeriod"/>
              <a:tabLst>
                <a:tab pos="361950" algn="l"/>
              </a:tabLst>
            </a:pPr>
            <a:r>
              <a:rPr lang="en-US" altLang="zh-CN" sz="2200" dirty="0" smtClean="0"/>
              <a:t>Growth in the amount of memory (</a:t>
            </a:r>
            <a:r>
              <a:rPr lang="en-US" altLang="zh-CN" sz="2200" dirty="0" smtClean="0"/>
              <a:t>RAM) per </a:t>
            </a:r>
            <a:r>
              <a:rPr lang="en-US" altLang="zh-CN" sz="2200" dirty="0" smtClean="0"/>
              <a:t>node/machine</a:t>
            </a:r>
          </a:p>
          <a:p>
            <a:pPr marL="361950" indent="447675" algn="just">
              <a:buFont typeface="+mj-lt"/>
              <a:buAutoNum type="arabicPeriod"/>
            </a:pPr>
            <a:r>
              <a:rPr lang="en-US" altLang="zh-CN" sz="2200" dirty="0" smtClean="0"/>
              <a:t>Prevalence of high speed SSD</a:t>
            </a:r>
          </a:p>
          <a:p>
            <a:pPr marL="0" indent="0" algn="just">
              <a:buNone/>
            </a:pPr>
            <a:endParaRPr lang="en-US" altLang="zh-CN" sz="2200" dirty="0" smtClean="0"/>
          </a:p>
          <a:p>
            <a:pPr marL="0" indent="0" algn="just">
              <a:buFont typeface="+mj-lt"/>
              <a:buAutoNum type="arabicPeriod"/>
            </a:pPr>
            <a:endParaRPr lang="en-US" altLang="zh-CN" sz="2400" dirty="0" smtClean="0"/>
          </a:p>
          <a:p>
            <a:pPr marL="0" indent="0" algn="just">
              <a:buNone/>
            </a:pPr>
            <a:r>
              <a:rPr lang="en-US" altLang="zh-CN" sz="2400" dirty="0" smtClean="0"/>
              <a:t>	</a:t>
            </a:r>
          </a:p>
          <a:p>
            <a:pPr marL="342900" indent="-342900" algn="just">
              <a:buNone/>
            </a:pPr>
            <a:endParaRPr lang="en-US" altLang="zh-CN" dirty="0" smtClean="0"/>
          </a:p>
          <a:p>
            <a:pPr algn="just">
              <a:buNone/>
            </a:pPr>
            <a:r>
              <a:rPr lang="en-US" altLang="zh-CN" dirty="0" smtClean="0"/>
              <a:t>	</a:t>
            </a:r>
          </a:p>
          <a:p>
            <a:pPr algn="just">
              <a:buNone/>
            </a:pPr>
            <a:endParaRPr lang="zh-CN" altLang="en-US" dirty="0" smtClean="0"/>
          </a:p>
        </p:txBody>
      </p:sp>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Background</a:t>
            </a:r>
            <a:endParaRPr lang="en-US" altLang="zh-CN" sz="3200" b="1" dirty="0">
              <a:solidFill>
                <a:srgbClr val="990000"/>
              </a:solidFill>
              <a:latin typeface="FrutigerNext LT Medium" pitchFamily="34" charset="0"/>
              <a:ea typeface="黑体" pitchFamily="49" charset="-122"/>
            </a:endParaRPr>
          </a:p>
        </p:txBody>
      </p:sp>
      <p:sp>
        <p:nvSpPr>
          <p:cNvPr id="4" name="TextBox 3"/>
          <p:cNvSpPr txBox="1"/>
          <p:nvPr/>
        </p:nvSpPr>
        <p:spPr>
          <a:xfrm>
            <a:off x="467544" y="5589240"/>
            <a:ext cx="8496944" cy="1107996"/>
          </a:xfrm>
          <a:prstGeom prst="rect">
            <a:avLst/>
          </a:prstGeom>
          <a:noFill/>
        </p:spPr>
        <p:txBody>
          <a:bodyPr wrap="square" rtlCol="0">
            <a:spAutoFit/>
          </a:bodyPr>
          <a:lstStyle/>
          <a:p>
            <a:r>
              <a:rPr lang="en-US" altLang="zh-CN" sz="2200" dirty="0" smtClean="0">
                <a:latin typeface="+mn-lt"/>
                <a:ea typeface="+mn-ea"/>
              </a:rPr>
              <a:t>So now </a:t>
            </a:r>
            <a:r>
              <a:rPr lang="en-US" altLang="zh-CN" sz="2200" dirty="0" smtClean="0">
                <a:solidFill>
                  <a:srgbClr val="FF0000"/>
                </a:solidFill>
                <a:latin typeface="+mn-lt"/>
                <a:ea typeface="+mn-ea"/>
              </a:rPr>
              <a:t>biggest bottleneck is CPU usage efficiency not I/O</a:t>
            </a:r>
            <a:r>
              <a:rPr lang="en-US" altLang="zh-CN" sz="2200" dirty="0" smtClean="0">
                <a:latin typeface="+mn-lt"/>
                <a:ea typeface="+mn-ea"/>
              </a:rPr>
              <a:t>. Our problem statement is to make our database more efficient in terms of CPU instructions – there by leveraging the larger memory</a:t>
            </a:r>
          </a:p>
        </p:txBody>
      </p:sp>
      <p:pic>
        <p:nvPicPr>
          <p:cNvPr id="6" name="Picture 3"/>
          <p:cNvPicPr>
            <a:picLocks noChangeAspect="1" noChangeArrowheads="1"/>
          </p:cNvPicPr>
          <p:nvPr/>
        </p:nvPicPr>
        <p:blipFill>
          <a:blip r:embed="rId2" cstate="print"/>
          <a:srcRect/>
          <a:stretch>
            <a:fillRect/>
          </a:stretch>
        </p:blipFill>
        <p:spPr bwMode="auto">
          <a:xfrm>
            <a:off x="467544" y="3356992"/>
            <a:ext cx="8208912" cy="2160240"/>
          </a:xfrm>
          <a:prstGeom prst="rect">
            <a:avLst/>
          </a:prstGeom>
          <a:noFill/>
          <a:ln w="9525">
            <a:solidFill>
              <a:schemeClr val="tx1"/>
            </a:solidFill>
            <a:miter lim="800000"/>
            <a:headEnd/>
            <a:tailEnd/>
          </a:ln>
          <a:effectLst/>
        </p:spPr>
      </p:pic>
      <p:sp>
        <p:nvSpPr>
          <p:cNvPr id="7" name="Rectangle 6"/>
          <p:cNvSpPr/>
          <p:nvPr/>
        </p:nvSpPr>
        <p:spPr>
          <a:xfrm>
            <a:off x="5076056" y="3861048"/>
            <a:ext cx="3528392"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982" y="3501008"/>
            <a:ext cx="338554" cy="1728192"/>
          </a:xfrm>
          <a:prstGeom prst="rect">
            <a:avLst/>
          </a:prstGeom>
          <a:noFill/>
        </p:spPr>
        <p:txBody>
          <a:bodyPr vert="eaVert" wrap="square" rtlCol="0">
            <a:spAutoFit/>
          </a:bodyPr>
          <a:lstStyle/>
          <a:p>
            <a:r>
              <a:rPr lang="en-US" sz="1000" dirty="0" smtClean="0"/>
              <a:t>Source: ICDE Conference</a:t>
            </a:r>
            <a:endParaRPr lang="en-US" sz="1000" dirty="0"/>
          </a:p>
        </p:txBody>
      </p:sp>
    </p:spTree>
  </p:cSld>
  <p:clrMapOvr>
    <a:masterClrMapping/>
  </p:clrMapOvr>
  <p:transition advClick="0" advTm="8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5400600"/>
          </a:xfrm>
        </p:spPr>
        <p:txBody>
          <a:bodyPr>
            <a:normAutofit/>
          </a:bodyPr>
          <a:lstStyle/>
          <a:p>
            <a:pPr>
              <a:buNone/>
            </a:pPr>
            <a:r>
              <a:rPr lang="en-US" sz="2000" dirty="0" smtClean="0"/>
              <a:t>1.	Zhang, </a:t>
            </a:r>
            <a:r>
              <a:rPr lang="en-US" sz="2000" dirty="0" err="1" smtClean="0"/>
              <a:t>Rui</a:t>
            </a:r>
            <a:r>
              <a:rPr lang="en-US" sz="2000" dirty="0" smtClean="0"/>
              <a:t>, </a:t>
            </a:r>
            <a:r>
              <a:rPr lang="en-US" sz="2000" dirty="0" err="1" smtClean="0"/>
              <a:t>Saumya</a:t>
            </a:r>
            <a:r>
              <a:rPr lang="en-US" sz="2000" dirty="0" smtClean="0"/>
              <a:t> </a:t>
            </a:r>
            <a:r>
              <a:rPr lang="en-US" sz="2000" dirty="0" err="1" smtClean="0"/>
              <a:t>Debray</a:t>
            </a:r>
            <a:r>
              <a:rPr lang="en-US" sz="2000" dirty="0" smtClean="0"/>
              <a:t>, and Richard T. Snodgrass. "Micro-specialization: dynamic code specialization of database management systems." </a:t>
            </a:r>
            <a:r>
              <a:rPr lang="en-US" sz="2000" i="1" dirty="0" smtClean="0"/>
              <a:t>Proceedings of the Tenth International Symposium on Code Generation and Optimization</a:t>
            </a:r>
            <a:r>
              <a:rPr lang="en-US" sz="2000" dirty="0" smtClean="0"/>
              <a:t>. ACM, 2012.</a:t>
            </a:r>
          </a:p>
          <a:p>
            <a:pPr>
              <a:buNone/>
            </a:pPr>
            <a:r>
              <a:rPr lang="en-US" sz="2000" dirty="0" smtClean="0"/>
              <a:t>	</a:t>
            </a:r>
            <a:r>
              <a:rPr lang="en-US" sz="2000" dirty="0" smtClean="0">
                <a:hlinkClick r:id="rId2"/>
              </a:rPr>
              <a:t>http://dl.acm.org/citation.cfm?id=2259025</a:t>
            </a:r>
            <a:r>
              <a:rPr lang="en-US" sz="2000" dirty="0" smtClean="0"/>
              <a:t>	</a:t>
            </a:r>
          </a:p>
          <a:p>
            <a:pPr>
              <a:buNone/>
            </a:pPr>
            <a:endParaRPr lang="en-US" sz="2000" dirty="0" smtClean="0"/>
          </a:p>
          <a:p>
            <a:pPr>
              <a:buNone/>
            </a:pPr>
            <a:r>
              <a:rPr lang="en-US" sz="2000" dirty="0" smtClean="0"/>
              <a:t>2. 	 Freedman, Craig, Erik </a:t>
            </a:r>
            <a:r>
              <a:rPr lang="en-US" sz="2000" dirty="0" err="1" smtClean="0"/>
              <a:t>Ismert</a:t>
            </a:r>
            <a:r>
              <a:rPr lang="en-US" sz="2000" dirty="0" smtClean="0"/>
              <a:t>, and Per-</a:t>
            </a:r>
            <a:r>
              <a:rPr lang="en-US" sz="2000" dirty="0" err="1" smtClean="0"/>
              <a:t>Åke</a:t>
            </a:r>
            <a:r>
              <a:rPr lang="en-US" sz="2000" dirty="0" smtClean="0"/>
              <a:t> Larson. "Compilation in the Microsoft SQL Server </a:t>
            </a:r>
            <a:r>
              <a:rPr lang="en-US" sz="2000" dirty="0" err="1" smtClean="0"/>
              <a:t>Hekaton</a:t>
            </a:r>
            <a:r>
              <a:rPr lang="en-US" sz="2000" dirty="0" smtClean="0"/>
              <a:t> Engine." </a:t>
            </a:r>
            <a:r>
              <a:rPr lang="en-US" sz="2000" i="1" dirty="0" smtClean="0"/>
              <a:t>IEEE Data Eng. Bull.</a:t>
            </a:r>
            <a:r>
              <a:rPr lang="en-US" sz="2000" dirty="0" smtClean="0"/>
              <a:t> 37.1 (2014): 22-30.</a:t>
            </a:r>
          </a:p>
          <a:p>
            <a:pPr>
              <a:buNone/>
            </a:pPr>
            <a:r>
              <a:rPr lang="en-US" sz="2000" dirty="0" smtClean="0"/>
              <a:t>	</a:t>
            </a:r>
            <a:r>
              <a:rPr lang="en-US" sz="2000" dirty="0" smtClean="0">
                <a:hlinkClick r:id="rId3"/>
              </a:rPr>
              <a:t>http://www.internalrequests.org/showconfirmpage/?url=ftp://131.107.65.22/pub/debull/A14mar/p22.pdf</a:t>
            </a:r>
            <a:endParaRPr lang="en-US" altLang="zh-CN" sz="2000" dirty="0" smtClean="0"/>
          </a:p>
        </p:txBody>
      </p:sp>
      <p:sp>
        <p:nvSpPr>
          <p:cNvPr id="13315" name="矩形 23"/>
          <p:cNvSpPr txBox="1">
            <a:spLocks noChangeArrowheads="1"/>
          </p:cNvSpPr>
          <p:nvPr/>
        </p:nvSpPr>
        <p:spPr bwMode="auto">
          <a:xfrm>
            <a:off x="395536" y="391607"/>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Reference</a:t>
            </a:r>
          </a:p>
        </p:txBody>
      </p:sp>
    </p:spTree>
  </p:cSld>
  <p:clrMapOvr>
    <a:masterClrMapping/>
  </p:clrMapOvr>
  <p:transition advClick="0" advTm="8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395536" y="1414463"/>
            <a:ext cx="8496944" cy="3208337"/>
            <a:chOff x="-604" y="1158"/>
            <a:chExt cx="6364" cy="2021"/>
          </a:xfrm>
        </p:grpSpPr>
        <p:sp>
          <p:nvSpPr>
            <p:cNvPr id="7" name="AutoShape 4" descr="75%"/>
            <p:cNvSpPr>
              <a:spLocks noChangeArrowheads="1"/>
            </p:cNvSpPr>
            <p:nvPr/>
          </p:nvSpPr>
          <p:spPr bwMode="auto">
            <a:xfrm rot="10800000">
              <a:off x="-604" y="2493"/>
              <a:ext cx="3834" cy="6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pct75">
              <a:fgClr>
                <a:srgbClr val="FFFF00"/>
              </a:fgClr>
              <a:bgClr>
                <a:srgbClr val="000000"/>
              </a:bgClr>
            </a:pattFill>
            <a:ln>
              <a:noFill/>
            </a:ln>
            <a:effectLst>
              <a:prstShdw prst="shdw17" dist="17961" dir="2700000">
                <a:srgbClr val="FFFF00">
                  <a:gamma/>
                  <a:shade val="60000"/>
                  <a:invGamma/>
                </a:srgbClr>
              </a:prstShdw>
            </a:effectLst>
            <a:extLst>
              <a:ext uri="{91240B29-F687-4F45-9708-019B960494DF}">
                <a14:hiddenLine xmlns="" xmlns:a14="http://schemas.microsoft.com/office/drawing/2010/main" w="9525" algn="ctr">
                  <a:solidFill>
                    <a:schemeClr val="hlink"/>
                  </a:solidFill>
                  <a:miter lim="800000"/>
                  <a:headEnd/>
                  <a:tailEnd/>
                </a14:hiddenLine>
              </a:ext>
            </a:extLst>
          </p:spPr>
          <p:txBody>
            <a:bodyPr rot="10800000" wrap="none" anchor="ctr"/>
            <a:lstStyle/>
            <a:p>
              <a:r>
                <a:rPr lang="en-US" altLang="en-US" sz="2400" b="1"/>
                <a:t>TAPE</a:t>
              </a:r>
            </a:p>
          </p:txBody>
        </p:sp>
        <p:sp>
          <p:nvSpPr>
            <p:cNvPr id="8" name="AutoShape 5"/>
            <p:cNvSpPr>
              <a:spLocks noChangeArrowheads="1"/>
            </p:cNvSpPr>
            <p:nvPr/>
          </p:nvSpPr>
          <p:spPr bwMode="auto">
            <a:xfrm>
              <a:off x="790" y="1169"/>
              <a:ext cx="1021" cy="716"/>
            </a:xfrm>
            <a:prstGeom prst="triangle">
              <a:avLst>
                <a:gd name="adj" fmla="val 50000"/>
              </a:avLst>
            </a:prstGeom>
            <a:solidFill>
              <a:srgbClr val="FF0000"/>
            </a:solidFill>
            <a:ln>
              <a:noFill/>
            </a:ln>
            <a:effectLst>
              <a:prstShdw prst="shdw17" dist="17961" dir="2700000">
                <a:srgbClr val="FF0000">
                  <a:gamma/>
                  <a:shade val="60000"/>
                  <a:invGamma/>
                </a:srgbClr>
              </a:prstShdw>
            </a:effectLst>
            <a:extLst>
              <a:ext uri="{91240B29-F687-4F45-9708-019B960494DF}">
                <a14:hiddenLine xmlns="" xmlns:a14="http://schemas.microsoft.com/office/drawing/2010/main" w="9525" algn="ctr">
                  <a:solidFill>
                    <a:schemeClr val="hlink"/>
                  </a:solidFill>
                  <a:miter lim="800000"/>
                  <a:headEnd/>
                  <a:tailEnd/>
                </a14:hiddenLine>
              </a:ext>
            </a:extLst>
          </p:spPr>
          <p:txBody>
            <a:bodyPr wrap="none" anchor="ctr"/>
            <a:lstStyle/>
            <a:p>
              <a:r>
                <a:rPr lang="en-US" altLang="en-US" b="1"/>
                <a:t>DRAM</a:t>
              </a:r>
            </a:p>
          </p:txBody>
        </p:sp>
        <p:sp>
          <p:nvSpPr>
            <p:cNvPr id="10" name="AutoShape 6"/>
            <p:cNvSpPr>
              <a:spLocks noChangeArrowheads="1"/>
            </p:cNvSpPr>
            <p:nvPr/>
          </p:nvSpPr>
          <p:spPr bwMode="auto">
            <a:xfrm rot="10800000">
              <a:off x="313" y="1851"/>
              <a:ext cx="1975" cy="64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00"/>
            </a:solidFill>
            <a:ln>
              <a:noFill/>
            </a:ln>
            <a:effectLst>
              <a:prstShdw prst="shdw17" dist="17961" dir="2700000">
                <a:srgbClr val="FF9900">
                  <a:gamma/>
                  <a:shade val="60000"/>
                  <a:invGamma/>
                </a:srgbClr>
              </a:prstShdw>
            </a:effectLst>
            <a:extLst>
              <a:ext uri="{91240B29-F687-4F45-9708-019B960494DF}">
                <a14:hiddenLine xmlns="" xmlns:a14="http://schemas.microsoft.com/office/drawing/2010/main" w="9525" algn="ctr">
                  <a:solidFill>
                    <a:schemeClr val="hlink"/>
                  </a:solidFill>
                  <a:miter lim="800000"/>
                  <a:headEnd/>
                  <a:tailEnd/>
                </a14:hiddenLine>
              </a:ext>
            </a:extLst>
          </p:spPr>
          <p:txBody>
            <a:bodyPr rot="10800000" wrap="none" anchor="ctr"/>
            <a:lstStyle/>
            <a:p>
              <a:r>
                <a:rPr lang="en-US" altLang="en-US" sz="2400" b="1"/>
                <a:t>DISK</a:t>
              </a:r>
            </a:p>
          </p:txBody>
        </p:sp>
        <p:sp>
          <p:nvSpPr>
            <p:cNvPr id="11" name="AutoShape 7"/>
            <p:cNvSpPr>
              <a:spLocks noChangeArrowheads="1"/>
            </p:cNvSpPr>
            <p:nvPr/>
          </p:nvSpPr>
          <p:spPr bwMode="auto">
            <a:xfrm>
              <a:off x="3445" y="1158"/>
              <a:ext cx="922" cy="716"/>
            </a:xfrm>
            <a:prstGeom prst="triangle">
              <a:avLst>
                <a:gd name="adj" fmla="val 50000"/>
              </a:avLst>
            </a:prstGeom>
            <a:solidFill>
              <a:srgbClr val="FF0000"/>
            </a:solidFill>
            <a:ln>
              <a:noFill/>
            </a:ln>
            <a:effectLst>
              <a:prstShdw prst="shdw17" dist="17961" dir="2700000">
                <a:srgbClr val="FF0000">
                  <a:gamma/>
                  <a:shade val="60000"/>
                  <a:invGamma/>
                </a:srgbClr>
              </a:prstShdw>
            </a:effectLst>
            <a:extLst>
              <a:ext uri="{91240B29-F687-4F45-9708-019B960494DF}">
                <a14:hiddenLine xmlns="" xmlns:a14="http://schemas.microsoft.com/office/drawing/2010/main" w="9525" algn="ctr">
                  <a:solidFill>
                    <a:schemeClr val="hlink"/>
                  </a:solidFill>
                  <a:miter lim="800000"/>
                  <a:headEnd/>
                  <a:tailEnd/>
                </a14:hiddenLine>
              </a:ext>
            </a:extLst>
          </p:spPr>
          <p:txBody>
            <a:bodyPr wrap="none" anchor="ctr"/>
            <a:lstStyle/>
            <a:p>
              <a:r>
                <a:rPr lang="en-US" altLang="en-US" b="1"/>
                <a:t>CACHE</a:t>
              </a:r>
            </a:p>
          </p:txBody>
        </p:sp>
        <p:sp>
          <p:nvSpPr>
            <p:cNvPr id="12" name="AutoShape 8"/>
            <p:cNvSpPr>
              <a:spLocks noChangeArrowheads="1"/>
            </p:cNvSpPr>
            <p:nvPr/>
          </p:nvSpPr>
          <p:spPr bwMode="auto">
            <a:xfrm rot="10800000">
              <a:off x="2960" y="1873"/>
              <a:ext cx="1901" cy="64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9900"/>
            </a:solidFill>
            <a:ln>
              <a:noFill/>
            </a:ln>
            <a:effectLst>
              <a:prstShdw prst="shdw17" dist="17961" dir="2700000">
                <a:srgbClr val="FF9900">
                  <a:gamma/>
                  <a:shade val="60000"/>
                  <a:invGamma/>
                </a:srgbClr>
              </a:prstShdw>
            </a:effectLst>
            <a:extLst>
              <a:ext uri="{91240B29-F687-4F45-9708-019B960494DF}">
                <a14:hiddenLine xmlns="" xmlns:a14="http://schemas.microsoft.com/office/drawing/2010/main" w="9525" algn="ctr">
                  <a:solidFill>
                    <a:schemeClr val="hlink"/>
                  </a:solidFill>
                  <a:miter lim="800000"/>
                  <a:headEnd/>
                  <a:tailEnd/>
                </a14:hiddenLine>
              </a:ext>
            </a:extLst>
          </p:spPr>
          <p:txBody>
            <a:bodyPr rot="10800000" wrap="none" anchor="ctr"/>
            <a:lstStyle/>
            <a:p>
              <a:r>
                <a:rPr lang="en-US" altLang="en-US" sz="2400" b="1"/>
                <a:t>DRAM</a:t>
              </a:r>
            </a:p>
          </p:txBody>
        </p:sp>
        <p:sp>
          <p:nvSpPr>
            <p:cNvPr id="13" name="AutoShape 9"/>
            <p:cNvSpPr>
              <a:spLocks noChangeArrowheads="1"/>
            </p:cNvSpPr>
            <p:nvPr/>
          </p:nvSpPr>
          <p:spPr bwMode="auto">
            <a:xfrm rot="10800000">
              <a:off x="2065" y="2529"/>
              <a:ext cx="3695" cy="6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00"/>
            </a:solidFill>
            <a:ln>
              <a:noFill/>
            </a:ln>
            <a:effectLst>
              <a:prstShdw prst="shdw17" dist="17961" dir="2700000">
                <a:srgbClr val="FFFF00">
                  <a:gamma/>
                  <a:shade val="60000"/>
                  <a:invGamma/>
                </a:srgbClr>
              </a:prstShdw>
            </a:effectLst>
            <a:extLst>
              <a:ext uri="{91240B29-F687-4F45-9708-019B960494DF}">
                <a14:hiddenLine xmlns="" xmlns:a14="http://schemas.microsoft.com/office/drawing/2010/main" w="9525" algn="ctr">
                  <a:solidFill>
                    <a:schemeClr val="hlink"/>
                  </a:solidFill>
                  <a:miter lim="800000"/>
                  <a:headEnd/>
                  <a:tailEnd/>
                </a14:hiddenLine>
              </a:ext>
            </a:extLst>
          </p:spPr>
          <p:txBody>
            <a:bodyPr rot="10800000" wrap="none" anchor="ctr"/>
            <a:lstStyle/>
            <a:p>
              <a:r>
                <a:rPr lang="en-US" altLang="en-US" sz="2400" b="1"/>
                <a:t>DISK</a:t>
              </a:r>
            </a:p>
          </p:txBody>
        </p:sp>
        <p:sp>
          <p:nvSpPr>
            <p:cNvPr id="14" name="AutoShape 10"/>
            <p:cNvSpPr>
              <a:spLocks noChangeArrowheads="1"/>
            </p:cNvSpPr>
            <p:nvPr/>
          </p:nvSpPr>
          <p:spPr bwMode="auto">
            <a:xfrm>
              <a:off x="1942" y="1342"/>
              <a:ext cx="1489" cy="180"/>
            </a:xfrm>
            <a:prstGeom prst="rightArrow">
              <a:avLst>
                <a:gd name="adj1" fmla="val 50000"/>
                <a:gd name="adj2" fmla="val 206806"/>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 xmlns:a14="http://schemas.microsoft.com/office/drawing/2010/main" w="9525" algn="ctr">
                  <a:solidFill>
                    <a:schemeClr val="hlink"/>
                  </a:solidFill>
                  <a:miter lim="800000"/>
                  <a:headEnd/>
                  <a:tailEnd/>
                </a14:hiddenLine>
              </a:ext>
            </a:extLst>
          </p:spPr>
          <p:txBody>
            <a:bodyPr wrap="none" anchor="ctr"/>
            <a:lstStyle/>
            <a:p>
              <a:endParaRPr lang="en-US"/>
            </a:p>
          </p:txBody>
        </p:sp>
        <p:sp>
          <p:nvSpPr>
            <p:cNvPr id="15" name="AutoShape 11"/>
            <p:cNvSpPr>
              <a:spLocks noChangeArrowheads="1"/>
            </p:cNvSpPr>
            <p:nvPr/>
          </p:nvSpPr>
          <p:spPr bwMode="auto">
            <a:xfrm>
              <a:off x="2276" y="2029"/>
              <a:ext cx="864" cy="173"/>
            </a:xfrm>
            <a:prstGeom prst="rightArrow">
              <a:avLst>
                <a:gd name="adj1" fmla="val 50000"/>
                <a:gd name="adj2" fmla="val 124855"/>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 xmlns:a14="http://schemas.microsoft.com/office/drawing/2010/main" w="9525" algn="ctr">
                  <a:solidFill>
                    <a:schemeClr val="hlink"/>
                  </a:solidFill>
                  <a:miter lim="800000"/>
                  <a:headEnd/>
                  <a:tailEnd/>
                </a14:hiddenLine>
              </a:ext>
            </a:extLst>
          </p:spPr>
          <p:txBody>
            <a:bodyPr wrap="none" anchor="ctr"/>
            <a:lstStyle/>
            <a:p>
              <a:endParaRPr lang="en-US"/>
            </a:p>
          </p:txBody>
        </p:sp>
      </p:grpSp>
      <p:sp>
        <p:nvSpPr>
          <p:cNvPr id="16" name="Text Box 12"/>
          <p:cNvSpPr txBox="1">
            <a:spLocks noChangeArrowheads="1"/>
          </p:cNvSpPr>
          <p:nvPr/>
        </p:nvSpPr>
        <p:spPr bwMode="auto">
          <a:xfrm>
            <a:off x="3540125" y="5013176"/>
            <a:ext cx="4161441" cy="1169551"/>
          </a:xfrm>
          <a:prstGeom prst="rect">
            <a:avLst/>
          </a:prstGeom>
          <a:noFill/>
          <a:ln>
            <a:noFill/>
          </a:ln>
          <a:effectLst>
            <a:prstShdw prst="shdw17" dist="17961" dir="2700000">
              <a:schemeClr val="bg1">
                <a:gamma/>
                <a:shade val="60000"/>
                <a:invGamma/>
              </a:schemeClr>
            </a:prstShdw>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hlink"/>
                </a:solidFill>
                <a:miter lim="800000"/>
                <a:headEnd/>
                <a:tailEnd/>
              </a14:hiddenLine>
            </a:ext>
          </a:extLst>
        </p:spPr>
        <p:txBody>
          <a:bodyPr wrap="square">
            <a:spAutoFit/>
          </a:bodyPr>
          <a:lstStyle/>
          <a:p>
            <a:pPr algn="r">
              <a:spcBef>
                <a:spcPct val="50000"/>
              </a:spcBef>
            </a:pPr>
            <a:r>
              <a:rPr lang="en-US" altLang="en-US" sz="2000" b="1" dirty="0"/>
              <a:t>             “Disk is the new tape;  Memory is the new disk</a:t>
            </a:r>
            <a:r>
              <a:rPr lang="en-US" altLang="en-US" sz="2000" b="1" dirty="0" smtClean="0"/>
              <a:t>.”</a:t>
            </a:r>
          </a:p>
          <a:p>
            <a:pPr algn="r">
              <a:spcBef>
                <a:spcPct val="50000"/>
              </a:spcBef>
            </a:pPr>
            <a:r>
              <a:rPr lang="en-US" altLang="en-US" sz="2000" b="1" dirty="0" smtClean="0"/>
              <a:t>-- </a:t>
            </a:r>
            <a:r>
              <a:rPr lang="en-US" altLang="en-US" sz="1600" b="1" dirty="0" smtClean="0"/>
              <a:t>Jim Gray</a:t>
            </a:r>
            <a:endParaRPr lang="en-US" altLang="en-US" sz="1600" b="1" dirty="0"/>
          </a:p>
        </p:txBody>
      </p:sp>
      <p:pic>
        <p:nvPicPr>
          <p:cNvPr id="17" name="Picture 13" descr="jimgray"/>
          <p:cNvPicPr>
            <a:picLocks noChangeAspect="1" noChangeArrowheads="1"/>
          </p:cNvPicPr>
          <p:nvPr/>
        </p:nvPicPr>
        <p:blipFill>
          <a:blip r:embed="rId2" cstate="print">
            <a:extLst>
              <a:ext uri="{28A0092B-C50C-407E-A947-70E740481C1C}">
                <a14:useLocalDpi xmlns="" xmlns:a14="http://schemas.microsoft.com/office/drawing/2010/main" val="0"/>
              </a:ext>
            </a:extLst>
          </a:blip>
          <a:srcRect b="10747"/>
          <a:stretch>
            <a:fillRect/>
          </a:stretch>
        </p:blipFill>
        <p:spPr bwMode="auto">
          <a:xfrm>
            <a:off x="2884488" y="4783139"/>
            <a:ext cx="1268412" cy="1670198"/>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矩形 23"/>
          <p:cNvSpPr txBox="1">
            <a:spLocks noChangeArrowheads="1"/>
          </p:cNvSpPr>
          <p:nvPr/>
        </p:nvSpPr>
        <p:spPr bwMode="auto">
          <a:xfrm>
            <a:off x="395536" y="391607"/>
            <a:ext cx="813690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PostgreSQL on Big RAM</a:t>
            </a:r>
          </a:p>
        </p:txBody>
      </p:sp>
      <p:sp>
        <p:nvSpPr>
          <p:cNvPr id="19" name="TextBox 18"/>
          <p:cNvSpPr txBox="1"/>
          <p:nvPr/>
        </p:nvSpPr>
        <p:spPr>
          <a:xfrm>
            <a:off x="251520" y="6495147"/>
            <a:ext cx="1944216" cy="246221"/>
          </a:xfrm>
          <a:prstGeom prst="rect">
            <a:avLst/>
          </a:prstGeom>
          <a:noFill/>
        </p:spPr>
        <p:txBody>
          <a:bodyPr wrap="square" rtlCol="0">
            <a:spAutoFit/>
          </a:bodyPr>
          <a:lstStyle/>
          <a:p>
            <a:r>
              <a:rPr lang="en-US" sz="1000" dirty="0" smtClean="0"/>
              <a:t>Source: ICDE Conference</a:t>
            </a:r>
            <a:endParaRPr lang="en-US" sz="1000" dirty="0"/>
          </a:p>
        </p:txBody>
      </p:sp>
    </p:spTree>
  </p:cSld>
  <p:clrMapOvr>
    <a:masterClrMapping/>
  </p:clrMapOvr>
  <p:transition advClick="0" advTm="8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e1347312697984.png"/>
          <p:cNvPicPr>
            <a:picLocks noGrp="1" noChangeAspect="1"/>
          </p:cNvPicPr>
          <p:nvPr>
            <p:ph sz="quarter" idx="1"/>
          </p:nvPr>
        </p:nvPicPr>
        <p:blipFill>
          <a:blip r:embed="rId2" cstate="print"/>
          <a:stretch>
            <a:fillRect/>
          </a:stretch>
        </p:blipFill>
        <p:spPr>
          <a:xfrm>
            <a:off x="1943100" y="1585912"/>
            <a:ext cx="5715000" cy="4295775"/>
          </a:xfr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jpg"/>
          <p:cNvPicPr>
            <a:picLocks noGrp="1" noChangeAspect="1"/>
          </p:cNvPicPr>
          <p:nvPr>
            <p:ph sz="quarter" idx="1"/>
          </p:nvPr>
        </p:nvPicPr>
        <p:blipFill>
          <a:blip r:embed="rId2" cstate="print"/>
          <a:stretch>
            <a:fillRect/>
          </a:stretch>
        </p:blipFill>
        <p:spPr>
          <a:xfrm>
            <a:off x="2133600" y="1752600"/>
            <a:ext cx="5105400" cy="4343400"/>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4895056"/>
          </a:xfrm>
        </p:spPr>
        <p:txBody>
          <a:bodyPr>
            <a:noAutofit/>
          </a:bodyPr>
          <a:lstStyle/>
          <a:p>
            <a:pPr marL="0" indent="0" algn="just">
              <a:buNone/>
            </a:pPr>
            <a:r>
              <a:rPr lang="en-US" altLang="zh-CN" sz="2400" dirty="0" smtClean="0"/>
              <a:t>Slowly database industries are reaching to a point where increase of throughput has become very limited. Quoting from a paper on </a:t>
            </a:r>
            <a:r>
              <a:rPr lang="en-US" altLang="zh-CN" sz="2400" dirty="0" err="1" smtClean="0"/>
              <a:t>Hekaton</a:t>
            </a:r>
            <a:r>
              <a:rPr lang="en-US" altLang="zh-CN" sz="2400" dirty="0" smtClean="0"/>
              <a:t> - </a:t>
            </a:r>
            <a:r>
              <a:rPr lang="en-US" altLang="zh-CN" sz="2400" i="1" dirty="0" smtClean="0">
                <a:solidFill>
                  <a:srgbClr val="FF0000"/>
                </a:solidFill>
              </a:rPr>
              <a:t>The only real hope to increase throughput is to reduce the number of instructions executed but the reduction needs to be dramatic. To go 10X faster, the engine must execute 90% fewer instructions and yet still get the work done. To go 100X faster, it must execute 99% fewer instructions</a:t>
            </a:r>
            <a:r>
              <a:rPr lang="en-US" altLang="zh-CN" sz="2400" dirty="0" smtClean="0">
                <a:solidFill>
                  <a:srgbClr val="FF0000"/>
                </a:solidFill>
              </a:rPr>
              <a:t>.</a:t>
            </a:r>
          </a:p>
          <a:p>
            <a:pPr marL="0" indent="0" algn="just">
              <a:buNone/>
            </a:pPr>
            <a:r>
              <a:rPr lang="en-US" altLang="zh-CN" sz="2400" dirty="0" smtClean="0"/>
              <a:t>			Such a drastic reduction in instruction without disturbing whole functionality is only possible by </a:t>
            </a:r>
            <a:r>
              <a:rPr lang="en-US" altLang="zh-CN" sz="2400" dirty="0" smtClean="0">
                <a:solidFill>
                  <a:srgbClr val="FF0000"/>
                </a:solidFill>
              </a:rPr>
              <a:t>code specialization (</a:t>
            </a:r>
            <a:r>
              <a:rPr lang="en-US" altLang="zh-CN" sz="2400" dirty="0" err="1" smtClean="0">
                <a:solidFill>
                  <a:srgbClr val="FF0000"/>
                </a:solidFill>
              </a:rPr>
              <a:t>a.k.a</a:t>
            </a:r>
            <a:r>
              <a:rPr lang="en-US" altLang="zh-CN" sz="2400" dirty="0" smtClean="0">
                <a:solidFill>
                  <a:srgbClr val="FF0000"/>
                </a:solidFill>
              </a:rPr>
              <a:t> Native Compilation or famously as LLVM)</a:t>
            </a:r>
            <a:r>
              <a:rPr lang="en-US" altLang="zh-CN" sz="2400" dirty="0" smtClean="0"/>
              <a:t> i.e. to generate code specific to object/query.</a:t>
            </a:r>
          </a:p>
          <a:p>
            <a:pPr algn="just">
              <a:buNone/>
            </a:pPr>
            <a:endParaRPr lang="en-US" altLang="zh-CN" dirty="0" smtClean="0"/>
          </a:p>
          <a:p>
            <a:pPr algn="just">
              <a:buNone/>
            </a:pPr>
            <a:r>
              <a:rPr lang="en-US" altLang="zh-CN" dirty="0" smtClean="0"/>
              <a:t> </a:t>
            </a:r>
            <a:endParaRPr lang="zh-CN" altLang="en-US" dirty="0" smtClean="0"/>
          </a:p>
        </p:txBody>
      </p:sp>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Current Business Trend</a:t>
            </a:r>
            <a:endParaRPr lang="en-US" altLang="zh-CN" sz="3200" b="1" dirty="0">
              <a:solidFill>
                <a:srgbClr val="990000"/>
              </a:solidFill>
              <a:latin typeface="FrutigerNext LT Medium" pitchFamily="34" charset="0"/>
              <a:ea typeface="黑体" pitchFamily="49" charset="-122"/>
            </a:endParaRPr>
          </a:p>
        </p:txBody>
      </p:sp>
    </p:spTree>
  </p:cSld>
  <p:clrMapOvr>
    <a:masterClrMapping/>
  </p:clrMapOvr>
  <p:transition advClick="0" advTm="8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268760"/>
            <a:ext cx="8496944" cy="5472608"/>
          </a:xfrm>
        </p:spPr>
        <p:txBody>
          <a:bodyPr>
            <a:normAutofit/>
          </a:bodyPr>
          <a:lstStyle/>
          <a:p>
            <a:pPr marL="0" indent="0" algn="just">
              <a:buNone/>
            </a:pPr>
            <a:r>
              <a:rPr lang="en-US" sz="2400" dirty="0" smtClean="0"/>
              <a:t>Many DBs are moving into compilation technology to  improve performance by reducing the CPU instruction some of them are:</a:t>
            </a:r>
          </a:p>
          <a:p>
            <a:pPr marL="0" indent="0" algn="just">
              <a:buFont typeface="Wingdings" pitchFamily="2" charset="2"/>
              <a:buChar char="Ø"/>
            </a:pPr>
            <a:r>
              <a:rPr lang="en-US" sz="2400" dirty="0" smtClean="0"/>
              <a:t>	</a:t>
            </a:r>
            <a:r>
              <a:rPr lang="en-US" sz="2400" dirty="0" err="1" smtClean="0"/>
              <a:t>Hekaton</a:t>
            </a:r>
            <a:r>
              <a:rPr lang="en-US" sz="2400" dirty="0" smtClean="0"/>
              <a:t> (SQL Server 2014)</a:t>
            </a:r>
          </a:p>
          <a:p>
            <a:pPr marL="0" indent="0" algn="just">
              <a:buFont typeface="Wingdings" pitchFamily="2" charset="2"/>
              <a:buChar char="Ø"/>
            </a:pPr>
            <a:r>
              <a:rPr lang="en-US" sz="2400" dirty="0" smtClean="0"/>
              <a:t>	Oracle</a:t>
            </a:r>
          </a:p>
          <a:p>
            <a:pPr marL="0" indent="0" algn="just">
              <a:buFont typeface="Wingdings" pitchFamily="2" charset="2"/>
              <a:buChar char="Ø"/>
            </a:pPr>
            <a:r>
              <a:rPr lang="en-US" sz="2400" dirty="0" smtClean="0"/>
              <a:t>	</a:t>
            </a:r>
            <a:r>
              <a:rPr lang="en-US" sz="2400" dirty="0" err="1" smtClean="0"/>
              <a:t>MemSQL</a:t>
            </a:r>
            <a:endParaRPr lang="en-US" sz="2400" dirty="0" smtClean="0"/>
          </a:p>
          <a:p>
            <a:pPr algn="just">
              <a:buNone/>
            </a:pPr>
            <a:r>
              <a:rPr lang="en-US" altLang="zh-CN" sz="2400" dirty="0" smtClean="0"/>
              <a:t>			</a:t>
            </a:r>
          </a:p>
          <a:p>
            <a:pPr algn="just">
              <a:buNone/>
            </a:pPr>
            <a:endParaRPr lang="zh-CN" altLang="en-US" dirty="0" smtClean="0"/>
          </a:p>
        </p:txBody>
      </p:sp>
      <p:sp>
        <p:nvSpPr>
          <p:cNvPr id="13315" name="矩形 23"/>
          <p:cNvSpPr txBox="1">
            <a:spLocks noChangeArrowheads="1"/>
          </p:cNvSpPr>
          <p:nvPr/>
        </p:nvSpPr>
        <p:spPr bwMode="auto">
          <a:xfrm>
            <a:off x="395536" y="391607"/>
            <a:ext cx="849694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Current Business Trend Contd…</a:t>
            </a:r>
            <a:endParaRPr lang="en-US" altLang="zh-CN" sz="3200" b="1" dirty="0">
              <a:solidFill>
                <a:srgbClr val="990000"/>
              </a:solidFill>
              <a:latin typeface="FrutigerNext LT Medium" pitchFamily="34" charset="0"/>
              <a:ea typeface="黑体" pitchFamily="49" charset="-122"/>
            </a:endParaRPr>
          </a:p>
        </p:txBody>
      </p:sp>
      <p:pic>
        <p:nvPicPr>
          <p:cNvPr id="4" name="Picture 2"/>
          <p:cNvPicPr>
            <a:picLocks noChangeAspect="1" noChangeArrowheads="1"/>
          </p:cNvPicPr>
          <p:nvPr/>
        </p:nvPicPr>
        <p:blipFill>
          <a:blip r:embed="rId2" cstate="print"/>
          <a:srcRect/>
          <a:stretch>
            <a:fillRect/>
          </a:stretch>
        </p:blipFill>
        <p:spPr bwMode="auto">
          <a:xfrm>
            <a:off x="2500298" y="4077072"/>
            <a:ext cx="4714908" cy="2143140"/>
          </a:xfrm>
          <a:prstGeom prst="rect">
            <a:avLst/>
          </a:prstGeom>
          <a:noFill/>
          <a:ln w="9525">
            <a:solidFill>
              <a:schemeClr val="accent1"/>
            </a:solidFill>
            <a:miter lim="800000"/>
            <a:headEnd/>
            <a:tailEnd/>
          </a:ln>
        </p:spPr>
      </p:pic>
      <p:sp>
        <p:nvSpPr>
          <p:cNvPr id="5" name="Rectangle 4"/>
          <p:cNvSpPr/>
          <p:nvPr/>
        </p:nvSpPr>
        <p:spPr>
          <a:xfrm>
            <a:off x="2285984" y="6295273"/>
            <a:ext cx="5328592" cy="338554"/>
          </a:xfrm>
          <a:prstGeom prst="rect">
            <a:avLst/>
          </a:prstGeom>
        </p:spPr>
        <p:txBody>
          <a:bodyPr wrap="square">
            <a:spAutoFit/>
          </a:bodyPr>
          <a:lstStyle/>
          <a:p>
            <a:pPr algn="ctr"/>
            <a:r>
              <a:rPr lang="en-US" sz="1600" dirty="0" err="1" smtClean="0">
                <a:solidFill>
                  <a:srgbClr val="FF0000"/>
                </a:solidFill>
              </a:rPr>
              <a:t>Hekaton</a:t>
            </a:r>
            <a:r>
              <a:rPr lang="en-US" sz="1600" dirty="0" smtClean="0">
                <a:solidFill>
                  <a:srgbClr val="FF0000"/>
                </a:solidFill>
              </a:rPr>
              <a:t>: Comparison of CPU efficiency for lookups</a:t>
            </a:r>
            <a:endParaRPr lang="en-US" sz="1600" dirty="0">
              <a:solidFill>
                <a:srgbClr val="FF0000"/>
              </a:solidFill>
            </a:endParaRPr>
          </a:p>
        </p:txBody>
      </p:sp>
      <p:sp>
        <p:nvSpPr>
          <p:cNvPr id="6" name="TextBox 5"/>
          <p:cNvSpPr txBox="1"/>
          <p:nvPr/>
        </p:nvSpPr>
        <p:spPr>
          <a:xfrm>
            <a:off x="251520" y="6495147"/>
            <a:ext cx="1944216" cy="246221"/>
          </a:xfrm>
          <a:prstGeom prst="rect">
            <a:avLst/>
          </a:prstGeom>
          <a:noFill/>
        </p:spPr>
        <p:txBody>
          <a:bodyPr wrap="square" rtlCol="0">
            <a:spAutoFit/>
          </a:bodyPr>
          <a:lstStyle/>
          <a:p>
            <a:r>
              <a:rPr lang="en-US" sz="1000" dirty="0" smtClean="0"/>
              <a:t>Source: </a:t>
            </a:r>
            <a:r>
              <a:rPr lang="en-US" sz="1000" dirty="0" err="1" smtClean="0"/>
              <a:t>Hekaton</a:t>
            </a:r>
            <a:r>
              <a:rPr lang="en-US" sz="1000" dirty="0" smtClean="0"/>
              <a:t> Paper</a:t>
            </a:r>
            <a:endParaRPr lang="en-US" sz="1000" dirty="0"/>
          </a:p>
        </p:txBody>
      </p:sp>
    </p:spTree>
  </p:cSld>
  <p:clrMapOvr>
    <a:masterClrMapping/>
  </p:clrMapOvr>
  <p:transition advClick="0" advTm="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052736"/>
            <a:ext cx="8496944" cy="2160240"/>
          </a:xfrm>
        </p:spPr>
        <p:txBody>
          <a:bodyPr>
            <a:noAutofit/>
          </a:bodyPr>
          <a:lstStyle/>
          <a:p>
            <a:pPr marL="0" indent="0" algn="just">
              <a:buNone/>
            </a:pPr>
            <a:r>
              <a:rPr lang="en-US" altLang="zh-CN" sz="2100" dirty="0" smtClean="0"/>
              <a:t>Native Compilation </a:t>
            </a:r>
            <a:r>
              <a:rPr lang="en-US" sz="2100" dirty="0" smtClean="0"/>
              <a:t>is a methodology to reduce CPU instructions by executing only instruction specific to given query/objects unlike interpreted execution. Steps are:</a:t>
            </a:r>
          </a:p>
          <a:p>
            <a:pPr marL="457200" indent="-457200" algn="just">
              <a:buAutoNum type="arabicPeriod"/>
            </a:pPr>
            <a:r>
              <a:rPr lang="en-US" sz="2100" dirty="0" smtClean="0"/>
              <a:t>Generate C-code specific to objects/query. </a:t>
            </a:r>
          </a:p>
          <a:p>
            <a:pPr marL="457200" indent="-457200" algn="just">
              <a:buAutoNum type="arabicPeriod"/>
            </a:pPr>
            <a:r>
              <a:rPr lang="en-US" sz="2100" dirty="0" smtClean="0"/>
              <a:t>Compile C-code to generate DLL and load with server executable.</a:t>
            </a:r>
          </a:p>
          <a:p>
            <a:pPr marL="457200" indent="-457200" algn="just">
              <a:buAutoNum type="arabicPeriod"/>
            </a:pPr>
            <a:r>
              <a:rPr lang="en-US" sz="2100" dirty="0" smtClean="0">
                <a:solidFill>
                  <a:srgbClr val="FF0000"/>
                </a:solidFill>
              </a:rPr>
              <a:t>Call specialized function </a:t>
            </a:r>
            <a:r>
              <a:rPr lang="en-US" sz="2100" dirty="0" smtClean="0"/>
              <a:t>instead of generalized function.</a:t>
            </a:r>
          </a:p>
          <a:p>
            <a:pPr marL="0" indent="0" algn="just">
              <a:buNone/>
            </a:pPr>
            <a:r>
              <a:rPr lang="en-US" sz="2100" dirty="0" smtClean="0"/>
              <a:t>		</a:t>
            </a:r>
          </a:p>
          <a:p>
            <a:pPr marL="0" indent="0" algn="just">
              <a:buNone/>
            </a:pPr>
            <a:r>
              <a:rPr lang="en-US" sz="2400" dirty="0" smtClean="0"/>
              <a:t>		</a:t>
            </a:r>
          </a:p>
          <a:p>
            <a:pPr algn="just">
              <a:buNone/>
            </a:pPr>
            <a:r>
              <a:rPr lang="en-US" altLang="zh-CN" sz="2400" dirty="0" smtClean="0"/>
              <a:t>	</a:t>
            </a:r>
          </a:p>
          <a:p>
            <a:pPr algn="just">
              <a:buNone/>
            </a:pPr>
            <a:endParaRPr lang="zh-CN" altLang="en-US" sz="2400" dirty="0" smtClean="0"/>
          </a:p>
        </p:txBody>
      </p:sp>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Native Compilation</a:t>
            </a:r>
            <a:endParaRPr lang="en-US" altLang="zh-CN" sz="3200" b="1" dirty="0">
              <a:solidFill>
                <a:srgbClr val="990000"/>
              </a:solidFill>
              <a:latin typeface="FrutigerNext LT Medium" pitchFamily="34" charset="0"/>
              <a:ea typeface="黑体" pitchFamily="49" charset="-122"/>
            </a:endParaRPr>
          </a:p>
        </p:txBody>
      </p:sp>
      <p:sp>
        <p:nvSpPr>
          <p:cNvPr id="4" name="TextBox 3"/>
          <p:cNvSpPr txBox="1"/>
          <p:nvPr/>
        </p:nvSpPr>
        <p:spPr>
          <a:xfrm>
            <a:off x="395536" y="5301208"/>
            <a:ext cx="8424936" cy="1446550"/>
          </a:xfrm>
          <a:prstGeom prst="rect">
            <a:avLst/>
          </a:prstGeom>
          <a:noFill/>
        </p:spPr>
        <p:txBody>
          <a:bodyPr wrap="square" rtlCol="0">
            <a:spAutoFit/>
          </a:bodyPr>
          <a:lstStyle/>
          <a:p>
            <a:pPr marL="0" indent="0" algn="just">
              <a:buNone/>
            </a:pPr>
            <a:r>
              <a:rPr lang="en-US" sz="2200" dirty="0" smtClean="0"/>
              <a:t>	e.g.  Expression: </a:t>
            </a:r>
            <a:r>
              <a:rPr lang="en-US" sz="2200" b="1" dirty="0" smtClean="0">
                <a:solidFill>
                  <a:srgbClr val="FF0000"/>
                </a:solidFill>
              </a:rPr>
              <a:t>Col1 + 100</a:t>
            </a:r>
          </a:p>
          <a:p>
            <a:pPr marL="0" indent="0" algn="just">
              <a:buNone/>
            </a:pPr>
            <a:r>
              <a:rPr lang="en-US" sz="2200" dirty="0" smtClean="0"/>
              <a:t>Traditional executor will requires </a:t>
            </a:r>
            <a:r>
              <a:rPr lang="en-US" sz="2200" b="1" dirty="0" smtClean="0">
                <a:solidFill>
                  <a:srgbClr val="FF0000"/>
                </a:solidFill>
              </a:rPr>
              <a:t>100’s of instruction</a:t>
            </a:r>
            <a:r>
              <a:rPr lang="en-US" sz="2200" dirty="0" smtClean="0"/>
              <a:t> to find all combination of expression before final execution, whereas in vanilla c code, it can directly execute in </a:t>
            </a:r>
            <a:r>
              <a:rPr lang="en-US" sz="2200" b="1" dirty="0" smtClean="0">
                <a:solidFill>
                  <a:srgbClr val="FF0000"/>
                </a:solidFill>
              </a:rPr>
              <a:t>2-3 instructions</a:t>
            </a:r>
            <a:r>
              <a:rPr lang="en-US" sz="2200" dirty="0" smtClean="0"/>
              <a:t>.</a:t>
            </a:r>
            <a:endParaRPr lang="en-US" sz="2200" dirty="0"/>
          </a:p>
        </p:txBody>
      </p:sp>
      <p:pic>
        <p:nvPicPr>
          <p:cNvPr id="5" name="Picture 2"/>
          <p:cNvPicPr>
            <a:picLocks noChangeAspect="1" noChangeArrowheads="1"/>
          </p:cNvPicPr>
          <p:nvPr/>
        </p:nvPicPr>
        <p:blipFill>
          <a:blip r:embed="rId2" cstate="print"/>
          <a:srcRect/>
          <a:stretch>
            <a:fillRect/>
          </a:stretch>
        </p:blipFill>
        <p:spPr bwMode="auto">
          <a:xfrm>
            <a:off x="467544" y="3140968"/>
            <a:ext cx="8211312" cy="2018144"/>
          </a:xfrm>
          <a:prstGeom prst="rect">
            <a:avLst/>
          </a:prstGeom>
          <a:noFill/>
          <a:ln w="9525" cmpd="sng">
            <a:solidFill>
              <a:schemeClr val="tx1"/>
            </a:solidFill>
            <a:miter lim="800000"/>
            <a:headEnd/>
            <a:tailEnd/>
          </a:ln>
          <a:effectLst/>
        </p:spPr>
      </p:pic>
      <p:sp>
        <p:nvSpPr>
          <p:cNvPr id="6" name="Rectangle 5"/>
          <p:cNvSpPr/>
          <p:nvPr/>
        </p:nvSpPr>
        <p:spPr>
          <a:xfrm>
            <a:off x="4644008" y="4074784"/>
            <a:ext cx="3600400" cy="1463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7504" y="3212976"/>
            <a:ext cx="338554" cy="1728192"/>
          </a:xfrm>
          <a:prstGeom prst="rect">
            <a:avLst/>
          </a:prstGeom>
          <a:noFill/>
        </p:spPr>
        <p:txBody>
          <a:bodyPr vert="eaVert" wrap="square" rtlCol="0">
            <a:spAutoFit/>
          </a:bodyPr>
          <a:lstStyle/>
          <a:p>
            <a:r>
              <a:rPr lang="en-US" sz="1000" dirty="0" smtClean="0"/>
              <a:t>Source: ICDE Conference</a:t>
            </a:r>
            <a:endParaRPr lang="en-US" sz="1000" dirty="0"/>
          </a:p>
        </p:txBody>
      </p:sp>
    </p:spTree>
  </p:cSld>
  <p:clrMapOvr>
    <a:masterClrMapping/>
  </p:clrMapOvr>
  <p:transition advClick="0" advTm="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4895056"/>
          </a:xfrm>
        </p:spPr>
        <p:txBody>
          <a:bodyPr>
            <a:normAutofit lnSpcReduction="10000"/>
          </a:bodyPr>
          <a:lstStyle/>
          <a:p>
            <a:pPr algn="just">
              <a:buNone/>
            </a:pPr>
            <a:r>
              <a:rPr lang="en-US" altLang="zh-CN" dirty="0" smtClean="0"/>
              <a:t>Cost model of specialized code can be expressed as:</a:t>
            </a:r>
          </a:p>
          <a:p>
            <a:pPr algn="just">
              <a:buNone/>
            </a:pPr>
            <a:r>
              <a:rPr lang="en-US" altLang="zh-CN" b="1" i="1" dirty="0" smtClean="0"/>
              <a:t>	</a:t>
            </a:r>
            <a:r>
              <a:rPr lang="en-US" altLang="zh-CN" b="1" dirty="0" smtClean="0">
                <a:solidFill>
                  <a:srgbClr val="FF0000"/>
                </a:solidFill>
              </a:rPr>
              <a:t>cost of execution   = 	generate specialized code </a:t>
            </a:r>
          </a:p>
          <a:p>
            <a:pPr algn="just">
              <a:buNone/>
            </a:pPr>
            <a:r>
              <a:rPr lang="en-US" altLang="zh-CN" b="1" dirty="0" smtClean="0">
                <a:solidFill>
                  <a:srgbClr val="FF0000"/>
                </a:solidFill>
              </a:rPr>
              <a:t>					+ compilation</a:t>
            </a:r>
          </a:p>
          <a:p>
            <a:pPr algn="just">
              <a:buNone/>
            </a:pPr>
            <a:r>
              <a:rPr lang="en-US" altLang="zh-CN" b="1" dirty="0" smtClean="0">
                <a:solidFill>
                  <a:srgbClr val="FF0000"/>
                </a:solidFill>
              </a:rPr>
              <a:t>					+ execute compiled code</a:t>
            </a:r>
            <a:r>
              <a:rPr lang="en-US" altLang="zh-CN" sz="2400" b="1" dirty="0" smtClean="0"/>
              <a:t>	</a:t>
            </a:r>
          </a:p>
          <a:p>
            <a:pPr algn="just">
              <a:buNone/>
            </a:pPr>
            <a:r>
              <a:rPr lang="en-US" altLang="zh-CN" sz="2400" dirty="0" smtClean="0"/>
              <a:t>	</a:t>
            </a:r>
          </a:p>
          <a:p>
            <a:pPr marL="0" indent="0" algn="just">
              <a:buNone/>
            </a:pPr>
            <a:r>
              <a:rPr lang="en-US" altLang="zh-CN" dirty="0" smtClean="0"/>
              <a:t>Execution of compiled code is very efficient but generation of specialized code and compiling same may be bit expensive affair. So in order to drive down this cost:</a:t>
            </a:r>
          </a:p>
          <a:p>
            <a:pPr marL="514350" indent="-514350" algn="just">
              <a:buAutoNum type="arabicPeriod"/>
            </a:pPr>
            <a:r>
              <a:rPr lang="en-US" dirty="0" smtClean="0"/>
              <a:t>Generate and compile the code once and use it many times; this distributes the constant cost.</a:t>
            </a:r>
          </a:p>
          <a:p>
            <a:pPr marL="514350" indent="-514350" algn="just">
              <a:buAutoNum type="arabicPeriod"/>
            </a:pPr>
            <a:r>
              <a:rPr lang="en-US" dirty="0" smtClean="0"/>
              <a:t>Improve the performance of generation and compilation significantly.</a:t>
            </a:r>
            <a:endParaRPr lang="zh-CN" altLang="en-US" dirty="0" smtClean="0"/>
          </a:p>
        </p:txBody>
      </p:sp>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Cost model</a:t>
            </a:r>
            <a:endParaRPr lang="en-US" altLang="zh-CN" sz="3200" b="1" dirty="0">
              <a:solidFill>
                <a:srgbClr val="990000"/>
              </a:solidFill>
              <a:latin typeface="FrutigerNext LT Medium" pitchFamily="34" charset="0"/>
              <a:ea typeface="黑体" pitchFamily="49" charset="-122"/>
            </a:endParaRPr>
          </a:p>
        </p:txBody>
      </p:sp>
    </p:spTree>
  </p:cSld>
  <p:clrMapOvr>
    <a:masterClrMapping/>
  </p:clrMapOvr>
  <p:transition advClick="0" advTm="8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395536" y="1124744"/>
            <a:ext cx="8496944" cy="4895056"/>
          </a:xfrm>
        </p:spPr>
        <p:txBody>
          <a:bodyPr>
            <a:normAutofit/>
          </a:bodyPr>
          <a:lstStyle/>
          <a:p>
            <a:pPr marL="0" indent="0" algn="just">
              <a:buNone/>
            </a:pPr>
            <a:r>
              <a:rPr lang="en-US" altLang="zh-CN" sz="2400" dirty="0" smtClean="0"/>
              <a:t>Any CPU intensive entity of database can be natively compiled, if they have </a:t>
            </a:r>
            <a:r>
              <a:rPr lang="en-US" altLang="zh-CN" sz="2400" dirty="0" smtClean="0"/>
              <a:t>similar pattern </a:t>
            </a:r>
            <a:r>
              <a:rPr lang="en-US" altLang="zh-CN" sz="2400" dirty="0" smtClean="0"/>
              <a:t>on different execution. Some of the most popular one are:</a:t>
            </a:r>
          </a:p>
          <a:p>
            <a:pPr marL="0" indent="0" algn="just">
              <a:buNone/>
            </a:pPr>
            <a:endParaRPr lang="en-US" altLang="zh-CN" sz="2400" dirty="0" smtClean="0"/>
          </a:p>
          <a:p>
            <a:pPr marL="273050" indent="803275" algn="just"/>
            <a:r>
              <a:rPr lang="en-US" altLang="zh-CN" sz="2400" dirty="0" smtClean="0"/>
              <a:t>Schema (Relation)</a:t>
            </a:r>
          </a:p>
          <a:p>
            <a:pPr marL="273050" indent="803275" algn="just"/>
            <a:r>
              <a:rPr lang="en-US" altLang="zh-CN" sz="2400" dirty="0" smtClean="0"/>
              <a:t>Procedure</a:t>
            </a:r>
          </a:p>
          <a:p>
            <a:pPr marL="273050" indent="803275" algn="just"/>
            <a:r>
              <a:rPr lang="en-US" altLang="zh-CN" sz="2400" dirty="0" smtClean="0"/>
              <a:t>Query</a:t>
            </a:r>
          </a:p>
          <a:p>
            <a:pPr marL="273050" indent="803275" algn="just"/>
            <a:r>
              <a:rPr lang="en-US" altLang="zh-CN" sz="2400" dirty="0" smtClean="0"/>
              <a:t>Algebraic expression</a:t>
            </a:r>
          </a:p>
          <a:p>
            <a:pPr algn="just">
              <a:buNone/>
            </a:pPr>
            <a:endParaRPr lang="en-US" altLang="zh-CN" dirty="0" smtClean="0"/>
          </a:p>
          <a:p>
            <a:pPr algn="just">
              <a:buNone/>
            </a:pPr>
            <a:r>
              <a:rPr lang="en-US" altLang="zh-CN" sz="1100" dirty="0" smtClean="0"/>
              <a:t>Note: We will target only Schema for this presentation</a:t>
            </a:r>
            <a:r>
              <a:rPr lang="en-US" altLang="zh-CN" sz="1100" dirty="0" smtClean="0"/>
              <a:t>.</a:t>
            </a:r>
            <a:endParaRPr lang="en-US" altLang="zh-CN" sz="1100" dirty="0" smtClean="0"/>
          </a:p>
        </p:txBody>
      </p:sp>
      <p:sp>
        <p:nvSpPr>
          <p:cNvPr id="13315" name="矩形 23"/>
          <p:cNvSpPr txBox="1">
            <a:spLocks noChangeArrowheads="1"/>
          </p:cNvSpPr>
          <p:nvPr/>
        </p:nvSpPr>
        <p:spPr bwMode="auto">
          <a:xfrm>
            <a:off x="395536" y="391607"/>
            <a:ext cx="7992814"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80152" bIns="0" anchor="ctr">
            <a:spAutoFit/>
          </a:bodyPr>
          <a:lstStyle>
            <a:lvl1pPr defTabSz="801688" eaLnBrk="0" hangingPunct="0">
              <a:defRPr>
                <a:solidFill>
                  <a:schemeClr val="tx1"/>
                </a:solidFill>
                <a:latin typeface="Calibri" pitchFamily="34" charset="0"/>
                <a:ea typeface="宋体" charset="-122"/>
              </a:defRPr>
            </a:lvl1pPr>
            <a:lvl2pPr marL="742950" indent="-285750" defTabSz="801688" eaLnBrk="0" hangingPunct="0">
              <a:defRPr>
                <a:solidFill>
                  <a:schemeClr val="tx1"/>
                </a:solidFill>
                <a:latin typeface="Calibri" pitchFamily="34" charset="0"/>
                <a:ea typeface="宋体" charset="-122"/>
              </a:defRPr>
            </a:lvl2pPr>
            <a:lvl3pPr marL="1143000" indent="-228600" defTabSz="801688" eaLnBrk="0" hangingPunct="0">
              <a:defRPr>
                <a:solidFill>
                  <a:schemeClr val="tx1"/>
                </a:solidFill>
                <a:latin typeface="Calibri" pitchFamily="34" charset="0"/>
                <a:ea typeface="宋体" charset="-122"/>
              </a:defRPr>
            </a:lvl3pPr>
            <a:lvl4pPr marL="1600200" indent="-228600" defTabSz="801688" eaLnBrk="0" hangingPunct="0">
              <a:defRPr>
                <a:solidFill>
                  <a:schemeClr val="tx1"/>
                </a:solidFill>
                <a:latin typeface="Calibri" pitchFamily="34" charset="0"/>
                <a:ea typeface="宋体" charset="-122"/>
              </a:defRPr>
            </a:lvl4pPr>
            <a:lvl5pPr marL="2057400" indent="-228600" defTabSz="801688" eaLnBrk="0" hangingPunct="0">
              <a:defRPr>
                <a:solidFill>
                  <a:schemeClr val="tx1"/>
                </a:solidFill>
                <a:latin typeface="Calibri" pitchFamily="34" charset="0"/>
                <a:ea typeface="宋体"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200" b="1" dirty="0" smtClean="0">
                <a:solidFill>
                  <a:srgbClr val="990000"/>
                </a:solidFill>
                <a:latin typeface="FrutigerNext LT Medium" pitchFamily="34" charset="0"/>
                <a:ea typeface="黑体" pitchFamily="49" charset="-122"/>
              </a:rPr>
              <a:t>What to Native Compile?</a:t>
            </a:r>
            <a:endParaRPr lang="en-US" altLang="zh-CN" sz="3200" b="1" dirty="0">
              <a:solidFill>
                <a:srgbClr val="990000"/>
              </a:solidFill>
              <a:latin typeface="FrutigerNext LT Medium" pitchFamily="34" charset="0"/>
              <a:ea typeface="黑体" pitchFamily="49" charset="-122"/>
            </a:endParaRPr>
          </a:p>
        </p:txBody>
      </p:sp>
    </p:spTree>
  </p:cSld>
  <p:clrMapOvr>
    <a:masterClrMapping/>
  </p:clrMapOvr>
  <p:transition advClick="0" advTm="8000"/>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solidFill>
          <a:schemeClr val="bg1">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8349</TotalTime>
  <Words>1948</Words>
  <Application>Microsoft Office PowerPoint</Application>
  <PresentationFormat>On-screen Show (4:3)</PresentationFormat>
  <Paragraphs>425</Paragraphs>
  <Slides>43</Slides>
  <Notes>0</Notes>
  <HiddenSlides>0</HiddenSlides>
  <MMClips>0</MMClips>
  <ScaleCrop>false</ScaleCrop>
  <HeadingPairs>
    <vt:vector size="4" baseType="variant">
      <vt:variant>
        <vt:lpstr>Theme</vt:lpstr>
      </vt:variant>
      <vt:variant>
        <vt:i4>10</vt:i4>
      </vt:variant>
      <vt:variant>
        <vt:lpstr>Slide Titles</vt:lpstr>
      </vt:variant>
      <vt:variant>
        <vt:i4>43</vt:i4>
      </vt:variant>
    </vt:vector>
  </HeadingPairs>
  <TitlesOfParts>
    <vt:vector size="53" baseType="lpstr">
      <vt:lpstr>Blank</vt:lpstr>
      <vt:lpstr>1_主题1</vt:lpstr>
      <vt:lpstr>4_主题1</vt:lpstr>
      <vt:lpstr>5_主题1</vt:lpstr>
      <vt:lpstr>6_主题1</vt:lpstr>
      <vt:lpstr>7_主题1</vt:lpstr>
      <vt:lpstr>8_主题1</vt:lpstr>
      <vt:lpstr>9_主题1</vt:lpstr>
      <vt:lpstr>10_主题1</vt: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anurag rastogi</cp:lastModifiedBy>
  <cp:revision>954</cp:revision>
  <dcterms:created xsi:type="dcterms:W3CDTF">2014-12-23T04:24:31Z</dcterms:created>
  <dcterms:modified xsi:type="dcterms:W3CDTF">2015-06-14T15:23:15Z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(3)tRVcHT4t+/AU+t66DyC1uhCDA22Ikbvq5sfkZXrRy+5DeRm/A7D1xsqXqNm+1G6Aq4El7C6E
o4YpEhlRHoiEeAQ0FZK6Fz0Z+rxdlAUy8et7QXdO2B9slPtGoNaCNk9HQcYkDt/moE1vMNoH
VS5rmEwaOwOqKjIR71+u09iEh7tJfW1NAADCHfBFKEETMm5YV6E3XdBVx9xyKg2hZtRO0ImB
IuxrOx3KsbkSiCZV0nak5</vt:lpwstr>
  </property>
  <property fmtid="{D5CDD505-2E9C-101B-9397-08002B2CF9AE}" pid="3" name="_ms_pID_7253431">
    <vt:lpwstr>SVY3PRcAPPEfeB3wqecJ6vma8ANEyXwyzwEqqK5GtUdcz5UsMce
eX71j7WH2iGCBqRFwST/AM0cVIJn0XHgTtN9vfku3zHindAq1Tpkb++774573xz2BVVyAZF0
BB6kF8WeblnKboNDlLhyLxmkfzsLepDtGjto9M2oS+4PzC5d+wbTptiGPEeh5eJm1Ah668bg
Ot2i8ZdqoNJ/TiHLuIPvkIARg5vFRRTZ25WCLFVztT</vt:lpwstr>
  </property>
  <property fmtid="{D5CDD505-2E9C-101B-9397-08002B2CF9AE}" pid="4" name="_ms_pID_7253432">
    <vt:lpwstr>KgKxY8J0tAQ79wO0lk00vL4x4+JJKW
SpPedKxXO9GXUqW+IKn+rEkwjyN6/YGLqcbRt9UINJriXgdvAKk=</vt:lpwstr>
  </property>
  <property fmtid="{D5CDD505-2E9C-101B-9397-08002B2CF9AE}" pid="5" name="sflag">
    <vt:lpwstr>1434102914</vt:lpwstr>
  </property>
</Properties>
</file>